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51" r:id="rId5"/>
  </p:sldMasterIdLst>
  <p:notesMasterIdLst>
    <p:notesMasterId r:id="rId143"/>
  </p:notesMasterIdLst>
  <p:handoutMasterIdLst>
    <p:handoutMasterId r:id="rId144"/>
  </p:handoutMasterIdLst>
  <p:sldIdLst>
    <p:sldId id="256" r:id="rId6"/>
    <p:sldId id="257" r:id="rId7"/>
    <p:sldId id="286" r:id="rId8"/>
    <p:sldId id="375" r:id="rId9"/>
    <p:sldId id="285" r:id="rId10"/>
    <p:sldId id="406" r:id="rId11"/>
    <p:sldId id="284" r:id="rId12"/>
    <p:sldId id="376" r:id="rId13"/>
    <p:sldId id="377" r:id="rId14"/>
    <p:sldId id="288" r:id="rId15"/>
    <p:sldId id="300" r:id="rId16"/>
    <p:sldId id="289" r:id="rId17"/>
    <p:sldId id="290" r:id="rId18"/>
    <p:sldId id="291" r:id="rId19"/>
    <p:sldId id="292" r:id="rId20"/>
    <p:sldId id="310" r:id="rId21"/>
    <p:sldId id="293" r:id="rId22"/>
    <p:sldId id="294" r:id="rId23"/>
    <p:sldId id="295" r:id="rId24"/>
    <p:sldId id="296" r:id="rId25"/>
    <p:sldId id="297" r:id="rId26"/>
    <p:sldId id="298" r:id="rId27"/>
    <p:sldId id="299" r:id="rId28"/>
    <p:sldId id="311" r:id="rId29"/>
    <p:sldId id="312" r:id="rId30"/>
    <p:sldId id="387" r:id="rId31"/>
    <p:sldId id="313" r:id="rId32"/>
    <p:sldId id="314" r:id="rId33"/>
    <p:sldId id="258" r:id="rId34"/>
    <p:sldId id="301" r:id="rId35"/>
    <p:sldId id="302" r:id="rId36"/>
    <p:sldId id="303" r:id="rId37"/>
    <p:sldId id="304" r:id="rId38"/>
    <p:sldId id="305" r:id="rId39"/>
    <p:sldId id="306" r:id="rId40"/>
    <p:sldId id="322" r:id="rId41"/>
    <p:sldId id="323" r:id="rId42"/>
    <p:sldId id="324" r:id="rId43"/>
    <p:sldId id="325" r:id="rId44"/>
    <p:sldId id="326" r:id="rId45"/>
    <p:sldId id="327" r:id="rId46"/>
    <p:sldId id="328" r:id="rId47"/>
    <p:sldId id="329" r:id="rId48"/>
    <p:sldId id="260" r:id="rId49"/>
    <p:sldId id="261" r:id="rId50"/>
    <p:sldId id="262" r:id="rId51"/>
    <p:sldId id="263" r:id="rId52"/>
    <p:sldId id="264" r:id="rId53"/>
    <p:sldId id="388" r:id="rId54"/>
    <p:sldId id="389" r:id="rId55"/>
    <p:sldId id="390" r:id="rId56"/>
    <p:sldId id="265" r:id="rId57"/>
    <p:sldId id="266" r:id="rId58"/>
    <p:sldId id="267" r:id="rId59"/>
    <p:sldId id="268" r:id="rId60"/>
    <p:sldId id="269" r:id="rId61"/>
    <p:sldId id="309" r:id="rId62"/>
    <p:sldId id="270" r:id="rId63"/>
    <p:sldId id="271" r:id="rId64"/>
    <p:sldId id="315" r:id="rId65"/>
    <p:sldId id="316" r:id="rId66"/>
    <p:sldId id="317" r:id="rId67"/>
    <p:sldId id="272" r:id="rId68"/>
    <p:sldId id="273" r:id="rId69"/>
    <p:sldId id="318" r:id="rId70"/>
    <p:sldId id="319" r:id="rId71"/>
    <p:sldId id="320" r:id="rId72"/>
    <p:sldId id="321" r:id="rId73"/>
    <p:sldId id="274" r:id="rId74"/>
    <p:sldId id="275" r:id="rId75"/>
    <p:sldId id="384" r:id="rId76"/>
    <p:sldId id="398" r:id="rId77"/>
    <p:sldId id="399" r:id="rId78"/>
    <p:sldId id="400" r:id="rId79"/>
    <p:sldId id="380" r:id="rId80"/>
    <p:sldId id="381" r:id="rId81"/>
    <p:sldId id="401" r:id="rId82"/>
    <p:sldId id="382" r:id="rId83"/>
    <p:sldId id="405" r:id="rId84"/>
    <p:sldId id="383" r:id="rId85"/>
    <p:sldId id="402" r:id="rId86"/>
    <p:sldId id="341" r:id="rId87"/>
    <p:sldId id="342" r:id="rId88"/>
    <p:sldId id="343" r:id="rId89"/>
    <p:sldId id="344" r:id="rId90"/>
    <p:sldId id="345" r:id="rId91"/>
    <p:sldId id="277" r:id="rId92"/>
    <p:sldId id="337" r:id="rId93"/>
    <p:sldId id="346" r:id="rId94"/>
    <p:sldId id="347" r:id="rId95"/>
    <p:sldId id="348" r:id="rId96"/>
    <p:sldId id="349" r:id="rId97"/>
    <p:sldId id="278" r:id="rId98"/>
    <p:sldId id="279" r:id="rId99"/>
    <p:sldId id="280" r:id="rId100"/>
    <p:sldId id="281" r:id="rId101"/>
    <p:sldId id="282" r:id="rId102"/>
    <p:sldId id="283" r:id="rId103"/>
    <p:sldId id="385" r:id="rId104"/>
    <p:sldId id="378" r:id="rId105"/>
    <p:sldId id="379" r:id="rId106"/>
    <p:sldId id="386" r:id="rId107"/>
    <p:sldId id="336" r:id="rId108"/>
    <p:sldId id="365" r:id="rId109"/>
    <p:sldId id="353" r:id="rId110"/>
    <p:sldId id="354" r:id="rId111"/>
    <p:sldId id="355" r:id="rId112"/>
    <p:sldId id="356" r:id="rId113"/>
    <p:sldId id="350" r:id="rId114"/>
    <p:sldId id="357" r:id="rId115"/>
    <p:sldId id="358" r:id="rId116"/>
    <p:sldId id="359" r:id="rId117"/>
    <p:sldId id="351" r:id="rId118"/>
    <p:sldId id="360" r:id="rId119"/>
    <p:sldId id="361" r:id="rId120"/>
    <p:sldId id="362" r:id="rId121"/>
    <p:sldId id="363" r:id="rId122"/>
    <p:sldId id="364" r:id="rId123"/>
    <p:sldId id="352" r:id="rId124"/>
    <p:sldId id="366" r:id="rId125"/>
    <p:sldId id="367" r:id="rId126"/>
    <p:sldId id="368" r:id="rId127"/>
    <p:sldId id="371" r:id="rId128"/>
    <p:sldId id="369" r:id="rId129"/>
    <p:sldId id="370" r:id="rId130"/>
    <p:sldId id="372" r:id="rId131"/>
    <p:sldId id="373" r:id="rId132"/>
    <p:sldId id="374" r:id="rId133"/>
    <p:sldId id="391" r:id="rId134"/>
    <p:sldId id="392" r:id="rId135"/>
    <p:sldId id="393" r:id="rId136"/>
    <p:sldId id="404" r:id="rId137"/>
    <p:sldId id="394" r:id="rId138"/>
    <p:sldId id="397" r:id="rId139"/>
    <p:sldId id="395" r:id="rId140"/>
    <p:sldId id="396" r:id="rId141"/>
    <p:sldId id="403" r:id="rId142"/>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EBB5D0CE-2790-4DB9-BC2C-73DF8CCBA833}">
          <p14:sldIdLst>
            <p14:sldId id="256"/>
            <p14:sldId id="257"/>
            <p14:sldId id="286"/>
            <p14:sldId id="375"/>
            <p14:sldId id="285"/>
            <p14:sldId id="406"/>
            <p14:sldId id="284"/>
            <p14:sldId id="376"/>
            <p14:sldId id="377"/>
            <p14:sldId id="288"/>
            <p14:sldId id="300"/>
            <p14:sldId id="289"/>
            <p14:sldId id="290"/>
            <p14:sldId id="291"/>
            <p14:sldId id="292"/>
            <p14:sldId id="310"/>
            <p14:sldId id="293"/>
            <p14:sldId id="294"/>
            <p14:sldId id="295"/>
            <p14:sldId id="296"/>
            <p14:sldId id="297"/>
            <p14:sldId id="298"/>
            <p14:sldId id="299"/>
            <p14:sldId id="311"/>
            <p14:sldId id="312"/>
            <p14:sldId id="387"/>
            <p14:sldId id="313"/>
            <p14:sldId id="314"/>
            <p14:sldId id="258"/>
            <p14:sldId id="301"/>
            <p14:sldId id="302"/>
            <p14:sldId id="303"/>
            <p14:sldId id="304"/>
            <p14:sldId id="305"/>
            <p14:sldId id="306"/>
            <p14:sldId id="322"/>
            <p14:sldId id="323"/>
            <p14:sldId id="324"/>
            <p14:sldId id="325"/>
            <p14:sldId id="326"/>
            <p14:sldId id="327"/>
            <p14:sldId id="328"/>
            <p14:sldId id="329"/>
            <p14:sldId id="260"/>
            <p14:sldId id="261"/>
            <p14:sldId id="262"/>
            <p14:sldId id="263"/>
            <p14:sldId id="264"/>
            <p14:sldId id="388"/>
            <p14:sldId id="389"/>
            <p14:sldId id="390"/>
            <p14:sldId id="265"/>
            <p14:sldId id="266"/>
            <p14:sldId id="267"/>
            <p14:sldId id="268"/>
            <p14:sldId id="269"/>
            <p14:sldId id="309"/>
            <p14:sldId id="270"/>
            <p14:sldId id="271"/>
            <p14:sldId id="315"/>
            <p14:sldId id="316"/>
            <p14:sldId id="317"/>
            <p14:sldId id="272"/>
            <p14:sldId id="273"/>
            <p14:sldId id="318"/>
            <p14:sldId id="319"/>
            <p14:sldId id="320"/>
            <p14:sldId id="321"/>
            <p14:sldId id="274"/>
            <p14:sldId id="275"/>
            <p14:sldId id="384"/>
            <p14:sldId id="398"/>
            <p14:sldId id="399"/>
            <p14:sldId id="400"/>
            <p14:sldId id="380"/>
            <p14:sldId id="381"/>
            <p14:sldId id="401"/>
            <p14:sldId id="382"/>
            <p14:sldId id="405"/>
            <p14:sldId id="383"/>
            <p14:sldId id="402"/>
            <p14:sldId id="341"/>
            <p14:sldId id="342"/>
            <p14:sldId id="343"/>
            <p14:sldId id="344"/>
            <p14:sldId id="345"/>
            <p14:sldId id="277"/>
            <p14:sldId id="337"/>
            <p14:sldId id="346"/>
            <p14:sldId id="347"/>
            <p14:sldId id="348"/>
            <p14:sldId id="349"/>
            <p14:sldId id="278"/>
            <p14:sldId id="279"/>
            <p14:sldId id="280"/>
            <p14:sldId id="281"/>
            <p14:sldId id="282"/>
            <p14:sldId id="283"/>
            <p14:sldId id="385"/>
            <p14:sldId id="378"/>
            <p14:sldId id="379"/>
            <p14:sldId id="386"/>
            <p14:sldId id="336"/>
            <p14:sldId id="365"/>
            <p14:sldId id="353"/>
            <p14:sldId id="354"/>
            <p14:sldId id="355"/>
            <p14:sldId id="356"/>
            <p14:sldId id="350"/>
            <p14:sldId id="357"/>
            <p14:sldId id="358"/>
            <p14:sldId id="359"/>
            <p14:sldId id="351"/>
            <p14:sldId id="360"/>
            <p14:sldId id="361"/>
            <p14:sldId id="362"/>
            <p14:sldId id="363"/>
            <p14:sldId id="364"/>
            <p14:sldId id="352"/>
            <p14:sldId id="366"/>
            <p14:sldId id="367"/>
            <p14:sldId id="368"/>
            <p14:sldId id="371"/>
            <p14:sldId id="369"/>
            <p14:sldId id="370"/>
            <p14:sldId id="372"/>
            <p14:sldId id="373"/>
            <p14:sldId id="374"/>
            <p14:sldId id="391"/>
            <p14:sldId id="392"/>
            <p14:sldId id="393"/>
            <p14:sldId id="404"/>
            <p14:sldId id="394"/>
            <p14:sldId id="397"/>
            <p14:sldId id="395"/>
            <p14:sldId id="396"/>
            <p14:sldId id="4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A50021"/>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02" autoAdjust="0"/>
  </p:normalViewPr>
  <p:slideViewPr>
    <p:cSldViewPr>
      <p:cViewPr varScale="1">
        <p:scale>
          <a:sx n="66" d="100"/>
          <a:sy n="66" d="100"/>
        </p:scale>
        <p:origin x="1930" y="43"/>
      </p:cViewPr>
      <p:guideLst>
        <p:guide orient="horz" pos="2160"/>
        <p:guide pos="2880"/>
      </p:guideLst>
    </p:cSldViewPr>
  </p:slideViewPr>
  <p:notesTextViewPr>
    <p:cViewPr>
      <p:scale>
        <a:sx n="100" d="100"/>
        <a:sy n="100" d="100"/>
      </p:scale>
      <p:origin x="0" y="0"/>
    </p:cViewPr>
  </p:notesTextViewPr>
  <p:notesViewPr>
    <p:cSldViewPr>
      <p:cViewPr varScale="1">
        <p:scale>
          <a:sx n="80" d="100"/>
          <a:sy n="80" d="100"/>
        </p:scale>
        <p:origin x="-210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4710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4710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4710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4500CF1-9B7C-4AD5-AED1-0119630BDEC5}" type="slidenum">
              <a:rPr lang="en-GB"/>
              <a:pPr/>
              <a:t>‹#›</a:t>
            </a:fld>
            <a:endParaRPr lang="en-GB"/>
          </a:p>
        </p:txBody>
      </p:sp>
    </p:spTree>
    <p:extLst>
      <p:ext uri="{BB962C8B-B14F-4D97-AF65-F5344CB8AC3E}">
        <p14:creationId xmlns:p14="http://schemas.microsoft.com/office/powerpoint/2010/main" val="3794458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33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7756FA-2B10-4F8A-AAB1-3D32AF005829}" type="slidenum">
              <a:rPr lang="en-GB"/>
              <a:pPr/>
              <a:t>‹#›</a:t>
            </a:fld>
            <a:endParaRPr lang="en-GB"/>
          </a:p>
        </p:txBody>
      </p:sp>
    </p:spTree>
    <p:extLst>
      <p:ext uri="{BB962C8B-B14F-4D97-AF65-F5344CB8AC3E}">
        <p14:creationId xmlns:p14="http://schemas.microsoft.com/office/powerpoint/2010/main" val="5590380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mk:@MSITStore:D:\Indigo\docs\WCF_MRef.chm::/html/P_System_ServiceModel_ServiceBehaviorAttribute_InstanceContextMode.ht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mk:@MSITStore:D:\Indigo\docs\WCF_MRef.chm::/html/P_System_ServiceModel_ServiceBehaviorAttribute_InstanceContextMode.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mk:@MSITStore:D:\Indigo\docs\WCF_MRef.chm::/html/P_System_ServiceModel_ServiceBehaviorAttribute_InstanceContextMode.ht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mk:@MSITStore:D:\Indigo\docs\WCF_MRef.chm::/html/P_System_ServiceModel_ServiceBehaviorAttribute_InstanceContextMode.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mk:@MSITStore:D:\Indigo\docs\WCF_MRef.chm::/html/P_System_ServiceModel_ServiceBehaviorAttribute_InstanceContextMode.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FF80E0-56A2-44E6-85C1-0A3E8D42B188}" type="slidenum">
              <a:rPr lang="en-GB"/>
              <a:pPr/>
              <a:t>1</a:t>
            </a:fld>
            <a:endParaRPr lang="en-GB"/>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r>
              <a:rPr lang="en-GB" dirty="0"/>
              <a:t>WCF – unification of existing distributed communications stack, e.g. ASMX, WSE, </a:t>
            </a:r>
            <a:r>
              <a:rPr lang="en-GB" dirty="0" err="1"/>
              <a:t>Remoting</a:t>
            </a:r>
            <a:r>
              <a:rPr lang="en-GB" dirty="0"/>
              <a:t>, Enterprise Services. </a:t>
            </a:r>
          </a:p>
          <a:p>
            <a:endParaRPr lang="en-GB" dirty="0"/>
          </a:p>
        </p:txBody>
      </p:sp>
    </p:spTree>
    <p:extLst>
      <p:ext uri="{BB962C8B-B14F-4D97-AF65-F5344CB8AC3E}">
        <p14:creationId xmlns:p14="http://schemas.microsoft.com/office/powerpoint/2010/main" val="1454425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1EA29C-CEC6-4EDB-8ACB-A89EA35F243C}" type="slidenum">
              <a:rPr lang="en-GB"/>
              <a:pPr/>
              <a:t>45</a:t>
            </a:fld>
            <a:endParaRPr lang="en-GB"/>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r>
              <a:rPr lang="en-GB"/>
              <a:t>Default messaging pattern is Request/Response – for a One-Way ‘fire and forget’ MEP use the above parameter for simple messaging.</a:t>
            </a:r>
          </a:p>
        </p:txBody>
      </p:sp>
    </p:spTree>
    <p:extLst>
      <p:ext uri="{BB962C8B-B14F-4D97-AF65-F5344CB8AC3E}">
        <p14:creationId xmlns:p14="http://schemas.microsoft.com/office/powerpoint/2010/main" val="1726165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178A37-CE38-43B5-95B7-C72336C80A56}" type="slidenum">
              <a:rPr lang="en-GB"/>
              <a:pPr/>
              <a:t>46</a:t>
            </a:fld>
            <a:endParaRPr lang="en-GB"/>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lang="en-GB"/>
              <a:t>Inside the ServiceContract attribute specify the ServiceContract a client would be required to implement to be able to receive messages asynchronously.</a:t>
            </a:r>
          </a:p>
          <a:p>
            <a:r>
              <a:rPr lang="en-GB"/>
              <a:t>This is NOT the same as the asynchronous pattern available today in .NET Web Services using IAsyncResult, which is a client implantation feature – although this is still available.</a:t>
            </a:r>
          </a:p>
          <a:p>
            <a:endParaRPr lang="en-GB"/>
          </a:p>
        </p:txBody>
      </p:sp>
    </p:spTree>
    <p:extLst>
      <p:ext uri="{BB962C8B-B14F-4D97-AF65-F5344CB8AC3E}">
        <p14:creationId xmlns:p14="http://schemas.microsoft.com/office/powerpoint/2010/main" val="97613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ADA320-9D61-487E-A72A-76C2D5C8D371}" type="slidenum">
              <a:rPr lang="en-GB"/>
              <a:pPr/>
              <a:t>47</a:t>
            </a:fld>
            <a:endParaRPr lang="en-GB"/>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GB" dirty="0"/>
              <a:t>Defines what fault types the service may propagate and what the client is expected to handle.</a:t>
            </a:r>
          </a:p>
        </p:txBody>
      </p:sp>
    </p:spTree>
    <p:extLst>
      <p:ext uri="{BB962C8B-B14F-4D97-AF65-F5344CB8AC3E}">
        <p14:creationId xmlns:p14="http://schemas.microsoft.com/office/powerpoint/2010/main" val="5915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62251-6064-4887-B4E7-8B9AAA35BFEF}" type="slidenum">
              <a:rPr lang="en-GB"/>
              <a:pPr/>
              <a:t>48</a:t>
            </a:fld>
            <a:endParaRPr lang="en-GB"/>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GB"/>
              <a:t>Defines how an object should be serialized across the wire. So when using built-in types as operation parameters WCF knows how to serialize these, but for custom types WCF needs to be told what to serialize – this also uses an opt-in model.</a:t>
            </a:r>
          </a:p>
          <a:p>
            <a:r>
              <a:rPr lang="en-GB"/>
              <a:t>This is something you didn’t have to do previously with ASMX, you simply marked class members as public, and you could also control how the object was serialized using XmlAttribute or XmlElement – this is no longer possible and everything is serialized as XmlElement.</a:t>
            </a:r>
          </a:p>
          <a:p>
            <a:endParaRPr lang="en-GB"/>
          </a:p>
        </p:txBody>
      </p:sp>
    </p:spTree>
    <p:extLst>
      <p:ext uri="{BB962C8B-B14F-4D97-AF65-F5344CB8AC3E}">
        <p14:creationId xmlns:p14="http://schemas.microsoft.com/office/powerpoint/2010/main" val="340637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51</a:t>
            </a:fld>
            <a:endParaRPr lang="en-GB"/>
          </a:p>
        </p:txBody>
      </p:sp>
    </p:spTree>
    <p:extLst>
      <p:ext uri="{BB962C8B-B14F-4D97-AF65-F5344CB8AC3E}">
        <p14:creationId xmlns:p14="http://schemas.microsoft.com/office/powerpoint/2010/main" val="389872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C75B3-C314-4749-924B-4366258AE184}" type="slidenum">
              <a:rPr lang="en-GB"/>
              <a:pPr/>
              <a:t>52</a:t>
            </a:fld>
            <a:endParaRPr lang="en-GB"/>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r>
              <a:rPr lang="en-GB"/>
              <a:t>Determines what goes where in the WCF message and provides a higher degree of granularity over the message.</a:t>
            </a:r>
          </a:p>
        </p:txBody>
      </p:sp>
    </p:spTree>
    <p:extLst>
      <p:ext uri="{BB962C8B-B14F-4D97-AF65-F5344CB8AC3E}">
        <p14:creationId xmlns:p14="http://schemas.microsoft.com/office/powerpoint/2010/main" val="1351499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750182-55D3-4451-9A74-CF5EC129E880}" type="slidenum">
              <a:rPr lang="en-GB"/>
              <a:pPr/>
              <a:t>53</a:t>
            </a:fld>
            <a:endParaRPr lang="en-GB"/>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GB"/>
              <a:t>Binding is a combination of elements, and simply picking the right combination of Transport, Encoder, and Protocol. This is something that would normally be controlled by a network administrator or somebody looking after deployment and would be controlled by a configuration file.</a:t>
            </a:r>
          </a:p>
        </p:txBody>
      </p:sp>
    </p:spTree>
    <p:extLst>
      <p:ext uri="{BB962C8B-B14F-4D97-AF65-F5344CB8AC3E}">
        <p14:creationId xmlns:p14="http://schemas.microsoft.com/office/powerpoint/2010/main" val="270138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03416416-EC3C-4183-981C-4AC0749241ED}" type="slidenum">
              <a:rPr lang="en-GB"/>
              <a:pPr/>
              <a:t>54</a:t>
            </a:fld>
            <a:endParaRPr lang="en-GB"/>
          </a:p>
        </p:txBody>
      </p:sp>
      <p:sp>
        <p:nvSpPr>
          <p:cNvPr id="84994"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592682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375C351-183A-4026-9E2A-D6F0207AEEC7}" type="slidenum">
              <a:rPr lang="en-GB"/>
              <a:pPr/>
              <a:t>55</a:t>
            </a:fld>
            <a:endParaRPr lang="en-GB"/>
          </a:p>
        </p:txBody>
      </p:sp>
      <p:sp>
        <p:nvSpPr>
          <p:cNvPr id="87042"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146270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BED6689-7EB4-4BB3-AC39-9E6ABD9B9FEF}" type="slidenum">
              <a:rPr lang="en-GB"/>
              <a:pPr/>
              <a:t>56</a:t>
            </a:fld>
            <a:endParaRPr lang="en-GB"/>
          </a:p>
        </p:txBody>
      </p:sp>
      <p:sp>
        <p:nvSpPr>
          <p:cNvPr id="89090"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19556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C1B636-090D-44C5-934B-CA39C3378013}" type="slidenum">
              <a:rPr lang="en-GB"/>
              <a:pPr/>
              <a:t>2</a:t>
            </a:fld>
            <a:endParaRPr lang="en-GB"/>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19986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57</a:t>
            </a:fld>
            <a:endParaRPr lang="en-GB"/>
          </a:p>
        </p:txBody>
      </p:sp>
    </p:spTree>
    <p:extLst>
      <p:ext uri="{BB962C8B-B14F-4D97-AF65-F5344CB8AC3E}">
        <p14:creationId xmlns:p14="http://schemas.microsoft.com/office/powerpoint/2010/main" val="744815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BED6689-7EB4-4BB3-AC39-9E6ABD9B9FEF}" type="slidenum">
              <a:rPr lang="en-GB"/>
              <a:pPr/>
              <a:t>58</a:t>
            </a:fld>
            <a:endParaRPr lang="en-GB"/>
          </a:p>
        </p:txBody>
      </p:sp>
      <p:sp>
        <p:nvSpPr>
          <p:cNvPr id="89090"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2896463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C33F5D4-59E8-4C3E-8E98-D6BA7BA24C48}" type="slidenum">
              <a:rPr lang="en-GB"/>
              <a:pPr/>
              <a:t>59</a:t>
            </a:fld>
            <a:endParaRPr lang="en-GB"/>
          </a:p>
        </p:txBody>
      </p:sp>
      <p:sp>
        <p:nvSpPr>
          <p:cNvPr id="54274" name="Rectangle 2"/>
          <p:cNvSpPr>
            <a:spLocks noGrp="1" noRot="1" noChangeAspect="1" noChangeArrowheads="1" noTextEdit="1"/>
          </p:cNvSpPr>
          <p:nvPr>
            <p:ph type="sldImg"/>
          </p:nvPr>
        </p:nvSpPr>
        <p:spPr>
          <a:ln/>
        </p:spPr>
      </p:sp>
      <p:sp>
        <p:nvSpPr>
          <p:cNvPr id="4" name="Notes Placeholder 3"/>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3086067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C33F5D4-59E8-4C3E-8E98-D6BA7BA24C48}" type="slidenum">
              <a:rPr lang="en-GB"/>
              <a:pPr/>
              <a:t>60</a:t>
            </a:fld>
            <a:endParaRPr lang="en-GB"/>
          </a:p>
        </p:txBody>
      </p:sp>
      <p:sp>
        <p:nvSpPr>
          <p:cNvPr id="54274" name="Rectangle 2"/>
          <p:cNvSpPr>
            <a:spLocks noGrp="1" noRot="1" noChangeAspect="1" noChangeArrowheads="1" noTextEdit="1"/>
          </p:cNvSpPr>
          <p:nvPr>
            <p:ph type="sldImg"/>
          </p:nvPr>
        </p:nvSpPr>
        <p:spPr>
          <a:ln/>
        </p:spPr>
      </p:sp>
      <p:sp>
        <p:nvSpPr>
          <p:cNvPr id="4" name="Notes Placeholder 3"/>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17127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C33F5D4-59E8-4C3E-8E98-D6BA7BA24C48}" type="slidenum">
              <a:rPr lang="en-GB"/>
              <a:pPr/>
              <a:t>63</a:t>
            </a:fld>
            <a:endParaRPr lang="en-GB"/>
          </a:p>
        </p:txBody>
      </p:sp>
      <p:sp>
        <p:nvSpPr>
          <p:cNvPr id="54274"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47693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BD2277-63E5-4DD7-97CB-83388F8D2ADD}" type="slidenum">
              <a:rPr lang="en-GB"/>
              <a:pPr/>
              <a:t>64</a:t>
            </a:fld>
            <a:endParaRPr lang="en-GB"/>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GB"/>
              <a:t>App.config or web.config. Doesn’t require an address if hosted in IIS, example above, requires an address if hosted in application.</a:t>
            </a:r>
          </a:p>
        </p:txBody>
      </p:sp>
    </p:spTree>
    <p:extLst>
      <p:ext uri="{BB962C8B-B14F-4D97-AF65-F5344CB8AC3E}">
        <p14:creationId xmlns:p14="http://schemas.microsoft.com/office/powerpoint/2010/main" val="251924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68</a:t>
            </a:fld>
            <a:endParaRPr lang="en-GB"/>
          </a:p>
        </p:txBody>
      </p:sp>
    </p:spTree>
    <p:extLst>
      <p:ext uri="{BB962C8B-B14F-4D97-AF65-F5344CB8AC3E}">
        <p14:creationId xmlns:p14="http://schemas.microsoft.com/office/powerpoint/2010/main" val="1274560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Hello Service demo</a:t>
            </a:r>
            <a:endParaRPr lang="en-GB"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69</a:t>
            </a:fld>
            <a:endParaRPr lang="en-GB"/>
          </a:p>
        </p:txBody>
      </p:sp>
    </p:spTree>
    <p:extLst>
      <p:ext uri="{BB962C8B-B14F-4D97-AF65-F5344CB8AC3E}">
        <p14:creationId xmlns:p14="http://schemas.microsoft.com/office/powerpoint/2010/main" val="95928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87</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GB" dirty="0"/>
              <a:t>Multiple: The service instance is multi-threaded. No synchronization guarantees are made. Because other threads can change your service object at any time, you must handle synchronization and state consistency at all times.</a:t>
            </a:r>
          </a:p>
          <a:p>
            <a:r>
              <a:rPr lang="en-GB" dirty="0" err="1"/>
              <a:t>Reentrant</a:t>
            </a:r>
            <a:r>
              <a:rPr lang="en-GB" dirty="0"/>
              <a:t>: The service instance is single-threaded and accepts </a:t>
            </a:r>
            <a:r>
              <a:rPr lang="en-GB" dirty="0" err="1"/>
              <a:t>reentrant</a:t>
            </a:r>
            <a:r>
              <a:rPr lang="en-GB" dirty="0"/>
              <a:t> calls. The </a:t>
            </a:r>
            <a:r>
              <a:rPr lang="en-GB" dirty="0" err="1"/>
              <a:t>reentrant</a:t>
            </a:r>
            <a:r>
              <a:rPr lang="en-GB" dirty="0"/>
              <a:t> service accepts calls when you call out; it is therefore your responsibility to leave your object state consistent before callouts and you must confirm that operation-local data is valid after callouts. </a:t>
            </a:r>
            <a:r>
              <a:rPr lang="en-GB" dirty="0" err="1"/>
              <a:t>Reentrancy</a:t>
            </a:r>
            <a:r>
              <a:rPr lang="en-GB" dirty="0"/>
              <a:t> is particularly useful when a service calls another service, which subsequently calls back to the first service. In this case, if the first service is not </a:t>
            </a:r>
            <a:r>
              <a:rPr lang="en-GB" dirty="0" err="1"/>
              <a:t>reentrant</a:t>
            </a:r>
            <a:r>
              <a:rPr lang="en-GB" dirty="0"/>
              <a:t>, the sequence of calls results in a deadlock. For details, see </a:t>
            </a:r>
            <a:r>
              <a:rPr lang="en-GB" b="1" dirty="0" err="1"/>
              <a:t>ConcurrencyMode</a:t>
            </a:r>
            <a:r>
              <a:rPr lang="en-GB" dirty="0"/>
              <a:t>.</a:t>
            </a:r>
          </a:p>
          <a:p>
            <a:r>
              <a:rPr lang="en-GB" dirty="0"/>
              <a:t>Single: The service instance is single-threaded and does not accept </a:t>
            </a:r>
            <a:r>
              <a:rPr lang="en-GB" dirty="0" err="1"/>
              <a:t>reentrant</a:t>
            </a:r>
            <a:r>
              <a:rPr lang="en-GB" dirty="0"/>
              <a:t> calls. If the </a:t>
            </a:r>
            <a:r>
              <a:rPr lang="en-GB" dirty="0" err="1">
                <a:hlinkClick r:id="rId3"/>
              </a:rPr>
              <a:t>InstanceContextMode</a:t>
            </a:r>
            <a:r>
              <a:rPr lang="en-GB" dirty="0"/>
              <a:t> property is </a:t>
            </a:r>
            <a:r>
              <a:rPr lang="en-GB" b="1" dirty="0"/>
              <a:t>Single</a:t>
            </a:r>
            <a:r>
              <a:rPr lang="en-GB" dirty="0"/>
              <a:t>, and additional messages arrive while the instance services a call, these messages must wait until the service is available or until the messages time out.</a:t>
            </a:r>
          </a:p>
          <a:p>
            <a:endParaRPr lang="en-GB" dirty="0"/>
          </a:p>
        </p:txBody>
      </p:sp>
    </p:spTree>
    <p:extLst>
      <p:ext uri="{BB962C8B-B14F-4D97-AF65-F5344CB8AC3E}">
        <p14:creationId xmlns:p14="http://schemas.microsoft.com/office/powerpoint/2010/main" val="998439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88</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GB" dirty="0"/>
              <a:t>Multiple: The service instance is multi-threaded. No synchronization guarantees are made. Because other threads can change your service object at any time, you must handle synchronization and state consistency at all times.</a:t>
            </a:r>
          </a:p>
          <a:p>
            <a:r>
              <a:rPr lang="en-GB" dirty="0" err="1"/>
              <a:t>Reentrant</a:t>
            </a:r>
            <a:r>
              <a:rPr lang="en-GB" dirty="0"/>
              <a:t>: The service instance is single-threaded and accepts </a:t>
            </a:r>
            <a:r>
              <a:rPr lang="en-GB" dirty="0" err="1"/>
              <a:t>reentrant</a:t>
            </a:r>
            <a:r>
              <a:rPr lang="en-GB" dirty="0"/>
              <a:t> calls. The </a:t>
            </a:r>
            <a:r>
              <a:rPr lang="en-GB" dirty="0" err="1"/>
              <a:t>reentrant</a:t>
            </a:r>
            <a:r>
              <a:rPr lang="en-GB" dirty="0"/>
              <a:t> service accepts calls when you call out; it is therefore your responsibility to leave your object state consistent before callouts and you must confirm that operation-local data is valid after callouts. </a:t>
            </a:r>
            <a:r>
              <a:rPr lang="en-GB" dirty="0" err="1"/>
              <a:t>Reentrancy</a:t>
            </a:r>
            <a:r>
              <a:rPr lang="en-GB" dirty="0"/>
              <a:t> is particularly useful when a service calls another service, which subsequently calls back to the first service. In this case, if the first service is not </a:t>
            </a:r>
            <a:r>
              <a:rPr lang="en-GB" dirty="0" err="1"/>
              <a:t>reentrant</a:t>
            </a:r>
            <a:r>
              <a:rPr lang="en-GB" dirty="0"/>
              <a:t>, the sequence of calls results in a deadlock. For details, see </a:t>
            </a:r>
            <a:r>
              <a:rPr lang="en-GB" b="1" dirty="0" err="1"/>
              <a:t>ConcurrencyMode</a:t>
            </a:r>
            <a:r>
              <a:rPr lang="en-GB" dirty="0"/>
              <a:t>.</a:t>
            </a:r>
          </a:p>
          <a:p>
            <a:r>
              <a:rPr lang="en-GB" dirty="0"/>
              <a:t>Single: The service instance is single-threaded and does not accept </a:t>
            </a:r>
            <a:r>
              <a:rPr lang="en-GB" dirty="0" err="1"/>
              <a:t>reentrant</a:t>
            </a:r>
            <a:r>
              <a:rPr lang="en-GB" dirty="0"/>
              <a:t> calls. If the </a:t>
            </a:r>
            <a:r>
              <a:rPr lang="en-GB" dirty="0" err="1">
                <a:hlinkClick r:id="rId3"/>
              </a:rPr>
              <a:t>InstanceContextMode</a:t>
            </a:r>
            <a:r>
              <a:rPr lang="en-GB" dirty="0"/>
              <a:t> property is </a:t>
            </a:r>
            <a:r>
              <a:rPr lang="en-GB" b="1" dirty="0"/>
              <a:t>Single</a:t>
            </a:r>
            <a:r>
              <a:rPr lang="en-GB" dirty="0"/>
              <a:t>, and additional messages arrive while the instance services a call, these messages must wait until the service is available or until the messages time out.</a:t>
            </a:r>
          </a:p>
          <a:p>
            <a:endParaRPr lang="en-GB" dirty="0"/>
          </a:p>
        </p:txBody>
      </p:sp>
    </p:spTree>
    <p:extLst>
      <p:ext uri="{BB962C8B-B14F-4D97-AF65-F5344CB8AC3E}">
        <p14:creationId xmlns:p14="http://schemas.microsoft.com/office/powerpoint/2010/main" val="311840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Windows Communication Framework – what the HECK does that mean? WCF, WPF, WF, Microsoft’s merry-go-round of acronyms seems to have experienced exponential growth with the releases of 3.0 and 3.5. Is it all just marketing hype? Fortunately, no!</a:t>
            </a:r>
          </a:p>
          <a:p>
            <a:pPr eaLnBrk="1" hangingPunct="1">
              <a:spcBef>
                <a:spcPct val="0"/>
              </a:spcBef>
            </a:pPr>
            <a:endParaRPr lang="en-US" dirty="0" smtClean="0"/>
          </a:p>
          <a:p>
            <a:pPr eaLnBrk="1" hangingPunct="1">
              <a:spcBef>
                <a:spcPct val="0"/>
              </a:spcBef>
            </a:pPr>
            <a:r>
              <a:rPr lang="en-US" dirty="0" smtClean="0"/>
              <a:t>WCF was first released in 3.0, and lives in its most current form in 3.5. WCF puts a wide swath of .NET service technologies all under the same roof. Windows Communication Framework utilizes declarative and configuration-driven programming to enable you to define multiple endpoints against the same code. In a lot of ways, it is very much a hybrid of legacy ASMX, WSE, Web Service Enhancements and </a:t>
            </a:r>
            <a:r>
              <a:rPr lang="en-US" dirty="0" err="1" smtClean="0"/>
              <a:t>remoting</a:t>
            </a:r>
            <a:r>
              <a:rPr lang="en-US" dirty="0" smtClean="0"/>
              <a:t> all in one.</a:t>
            </a:r>
          </a:p>
          <a:p>
            <a:pPr eaLnBrk="1" hangingPunct="1">
              <a:spcBef>
                <a:spcPct val="0"/>
              </a:spcBef>
            </a:pPr>
            <a:endParaRPr lang="en-US" dirty="0" smtClean="0"/>
          </a:p>
          <a:p>
            <a:pPr eaLnBrk="1" hangingPunct="1">
              <a:spcBef>
                <a:spcPct val="0"/>
              </a:spcBef>
            </a:pPr>
            <a:r>
              <a:rPr lang="en-US" dirty="0" err="1" smtClean="0"/>
              <a:t>Juval</a:t>
            </a:r>
            <a:r>
              <a:rPr lang="en-US" dirty="0" smtClean="0"/>
              <a:t> Lowy very rightly describes WCF as “plumbing,” and as “an SDK for developing and deploying services on Windows.”</a:t>
            </a:r>
          </a:p>
        </p:txBody>
      </p:sp>
      <p:sp>
        <p:nvSpPr>
          <p:cNvPr id="18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ACFFD6-7293-409E-8EE4-3266345096FB}" type="slidenum">
              <a:rPr lang="en-US" smtClean="0"/>
              <a:pPr fontAlgn="base">
                <a:spcBef>
                  <a:spcPct val="0"/>
                </a:spcBef>
                <a:spcAft>
                  <a:spcPct val="0"/>
                </a:spcAft>
                <a:defRPr/>
              </a:pPr>
              <a:t>5</a:t>
            </a:fld>
            <a:endParaRPr lang="en-US" smtClean="0"/>
          </a:p>
        </p:txBody>
      </p:sp>
    </p:spTree>
    <p:extLst>
      <p:ext uri="{BB962C8B-B14F-4D97-AF65-F5344CB8AC3E}">
        <p14:creationId xmlns:p14="http://schemas.microsoft.com/office/powerpoint/2010/main" val="2537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89</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GB" dirty="0"/>
              <a:t>Multiple: The service instance is multi-threaded. No synchronization guarantees are made. Because other threads can change your service object at any time, you must handle synchronization and state consistency at all times.</a:t>
            </a:r>
          </a:p>
          <a:p>
            <a:r>
              <a:rPr lang="en-GB" dirty="0" err="1"/>
              <a:t>Reentrant</a:t>
            </a:r>
            <a:r>
              <a:rPr lang="en-GB" dirty="0"/>
              <a:t>: The service instance is single-threaded and accepts </a:t>
            </a:r>
            <a:r>
              <a:rPr lang="en-GB" dirty="0" err="1"/>
              <a:t>reentrant</a:t>
            </a:r>
            <a:r>
              <a:rPr lang="en-GB" dirty="0"/>
              <a:t> calls. The </a:t>
            </a:r>
            <a:r>
              <a:rPr lang="en-GB" dirty="0" err="1"/>
              <a:t>reentrant</a:t>
            </a:r>
            <a:r>
              <a:rPr lang="en-GB" dirty="0"/>
              <a:t> service accepts calls when you call out; it is therefore your responsibility to leave your object state consistent before callouts and you must confirm that operation-local data is valid after callouts. </a:t>
            </a:r>
            <a:r>
              <a:rPr lang="en-GB" dirty="0" err="1"/>
              <a:t>Reentrancy</a:t>
            </a:r>
            <a:r>
              <a:rPr lang="en-GB" dirty="0"/>
              <a:t> is particularly useful when a service calls another service, which subsequently calls back to the first service. In this case, if the first service is not </a:t>
            </a:r>
            <a:r>
              <a:rPr lang="en-GB" dirty="0" err="1"/>
              <a:t>reentrant</a:t>
            </a:r>
            <a:r>
              <a:rPr lang="en-GB" dirty="0"/>
              <a:t>, the sequence of calls results in a deadlock. For details, see </a:t>
            </a:r>
            <a:r>
              <a:rPr lang="en-GB" b="1" dirty="0" err="1"/>
              <a:t>ConcurrencyMode</a:t>
            </a:r>
            <a:r>
              <a:rPr lang="en-GB" dirty="0"/>
              <a:t>.</a:t>
            </a:r>
          </a:p>
          <a:p>
            <a:r>
              <a:rPr lang="en-GB" dirty="0"/>
              <a:t>Single: The service instance is single-threaded and does not accept </a:t>
            </a:r>
            <a:r>
              <a:rPr lang="en-GB" dirty="0" err="1"/>
              <a:t>reentrant</a:t>
            </a:r>
            <a:r>
              <a:rPr lang="en-GB" dirty="0"/>
              <a:t> calls. If the </a:t>
            </a:r>
            <a:r>
              <a:rPr lang="en-GB" dirty="0" err="1">
                <a:hlinkClick r:id="rId3"/>
              </a:rPr>
              <a:t>InstanceContextMode</a:t>
            </a:r>
            <a:r>
              <a:rPr lang="en-GB" dirty="0"/>
              <a:t> property is </a:t>
            </a:r>
            <a:r>
              <a:rPr lang="en-GB" b="1" dirty="0"/>
              <a:t>Single</a:t>
            </a:r>
            <a:r>
              <a:rPr lang="en-GB" dirty="0"/>
              <a:t>, and additional messages arrive while the instance services a call, these messages must wait until the service is available or until the messages time out.</a:t>
            </a:r>
          </a:p>
          <a:p>
            <a:endParaRPr lang="en-GB" dirty="0"/>
          </a:p>
        </p:txBody>
      </p:sp>
    </p:spTree>
    <p:extLst>
      <p:ext uri="{BB962C8B-B14F-4D97-AF65-F5344CB8AC3E}">
        <p14:creationId xmlns:p14="http://schemas.microsoft.com/office/powerpoint/2010/main" val="466691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90</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GB" dirty="0"/>
              <a:t>Multiple: The service instance is multi-threaded. No synchronization guarantees are made. Because other threads can change your service object at any time, you must handle synchronization and state consistency at all times.</a:t>
            </a:r>
          </a:p>
          <a:p>
            <a:r>
              <a:rPr lang="en-GB" dirty="0" err="1"/>
              <a:t>Reentrant</a:t>
            </a:r>
            <a:r>
              <a:rPr lang="en-GB" dirty="0"/>
              <a:t>: The service instance is single-threaded and accepts </a:t>
            </a:r>
            <a:r>
              <a:rPr lang="en-GB" dirty="0" err="1"/>
              <a:t>reentrant</a:t>
            </a:r>
            <a:r>
              <a:rPr lang="en-GB" dirty="0"/>
              <a:t> calls. The </a:t>
            </a:r>
            <a:r>
              <a:rPr lang="en-GB" dirty="0" err="1"/>
              <a:t>reentrant</a:t>
            </a:r>
            <a:r>
              <a:rPr lang="en-GB" dirty="0"/>
              <a:t> service accepts calls when you call out; it is therefore your responsibility to leave your object state consistent before callouts and you must confirm that operation-local data is valid after callouts. </a:t>
            </a:r>
            <a:r>
              <a:rPr lang="en-GB" dirty="0" err="1"/>
              <a:t>Reentrancy</a:t>
            </a:r>
            <a:r>
              <a:rPr lang="en-GB" dirty="0"/>
              <a:t> is particularly useful when a service calls another service, which subsequently calls back to the first service. In this case, if the first service is not </a:t>
            </a:r>
            <a:r>
              <a:rPr lang="en-GB" dirty="0" err="1"/>
              <a:t>reentrant</a:t>
            </a:r>
            <a:r>
              <a:rPr lang="en-GB" dirty="0"/>
              <a:t>, the sequence of calls results in a deadlock. For details, see </a:t>
            </a:r>
            <a:r>
              <a:rPr lang="en-GB" b="1" dirty="0" err="1"/>
              <a:t>ConcurrencyMode</a:t>
            </a:r>
            <a:r>
              <a:rPr lang="en-GB" dirty="0"/>
              <a:t>.</a:t>
            </a:r>
          </a:p>
          <a:p>
            <a:r>
              <a:rPr lang="en-GB" dirty="0"/>
              <a:t>Single: The service instance is single-threaded and does not accept </a:t>
            </a:r>
            <a:r>
              <a:rPr lang="en-GB" dirty="0" err="1"/>
              <a:t>reentrant</a:t>
            </a:r>
            <a:r>
              <a:rPr lang="en-GB" dirty="0"/>
              <a:t> calls. If the </a:t>
            </a:r>
            <a:r>
              <a:rPr lang="en-GB" dirty="0" err="1">
                <a:hlinkClick r:id="rId3"/>
              </a:rPr>
              <a:t>InstanceContextMode</a:t>
            </a:r>
            <a:r>
              <a:rPr lang="en-GB" dirty="0"/>
              <a:t> property is </a:t>
            </a:r>
            <a:r>
              <a:rPr lang="en-GB" b="1" dirty="0"/>
              <a:t>Single</a:t>
            </a:r>
            <a:r>
              <a:rPr lang="en-GB" dirty="0"/>
              <a:t>, and additional messages arrive while the instance services a call, these messages must wait until the service is available or until the messages time out.</a:t>
            </a:r>
          </a:p>
          <a:p>
            <a:endParaRPr lang="en-GB" dirty="0"/>
          </a:p>
        </p:txBody>
      </p:sp>
    </p:spTree>
    <p:extLst>
      <p:ext uri="{BB962C8B-B14F-4D97-AF65-F5344CB8AC3E}">
        <p14:creationId xmlns:p14="http://schemas.microsoft.com/office/powerpoint/2010/main" val="2327718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91</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GB" dirty="0"/>
              <a:t>Multiple: The service instance is multi-threaded. No synchronization guarantees are made. Because other threads can change your service object at any time, you must handle synchronization and state consistency at all times.</a:t>
            </a:r>
          </a:p>
          <a:p>
            <a:r>
              <a:rPr lang="en-GB" dirty="0" err="1"/>
              <a:t>Reentrant</a:t>
            </a:r>
            <a:r>
              <a:rPr lang="en-GB" dirty="0"/>
              <a:t>: The service instance is single-threaded and accepts </a:t>
            </a:r>
            <a:r>
              <a:rPr lang="en-GB" dirty="0" err="1"/>
              <a:t>reentrant</a:t>
            </a:r>
            <a:r>
              <a:rPr lang="en-GB" dirty="0"/>
              <a:t> calls. The </a:t>
            </a:r>
            <a:r>
              <a:rPr lang="en-GB" dirty="0" err="1"/>
              <a:t>reentrant</a:t>
            </a:r>
            <a:r>
              <a:rPr lang="en-GB" dirty="0"/>
              <a:t> service accepts calls when you call out; it is therefore your responsibility to leave your object state consistent before callouts and you must confirm that operation-local data is valid after callouts. </a:t>
            </a:r>
            <a:r>
              <a:rPr lang="en-GB" dirty="0" err="1"/>
              <a:t>Reentrancy</a:t>
            </a:r>
            <a:r>
              <a:rPr lang="en-GB" dirty="0"/>
              <a:t> is particularly useful when a service calls another service, which subsequently calls back to the first service. In this case, if the first service is not </a:t>
            </a:r>
            <a:r>
              <a:rPr lang="en-GB" dirty="0" err="1"/>
              <a:t>reentrant</a:t>
            </a:r>
            <a:r>
              <a:rPr lang="en-GB" dirty="0"/>
              <a:t>, the sequence of calls results in a deadlock. For details, see </a:t>
            </a:r>
            <a:r>
              <a:rPr lang="en-GB" b="1" dirty="0" err="1"/>
              <a:t>ConcurrencyMode</a:t>
            </a:r>
            <a:r>
              <a:rPr lang="en-GB" dirty="0"/>
              <a:t>.</a:t>
            </a:r>
          </a:p>
          <a:p>
            <a:r>
              <a:rPr lang="en-GB" dirty="0"/>
              <a:t>Single: The service instance is single-threaded and does not accept </a:t>
            </a:r>
            <a:r>
              <a:rPr lang="en-GB" dirty="0" err="1"/>
              <a:t>reentrant</a:t>
            </a:r>
            <a:r>
              <a:rPr lang="en-GB" dirty="0"/>
              <a:t> calls. If the </a:t>
            </a:r>
            <a:r>
              <a:rPr lang="en-GB" dirty="0" err="1">
                <a:hlinkClick r:id="rId3"/>
              </a:rPr>
              <a:t>InstanceContextMode</a:t>
            </a:r>
            <a:r>
              <a:rPr lang="en-GB" dirty="0"/>
              <a:t> property is </a:t>
            </a:r>
            <a:r>
              <a:rPr lang="en-GB" b="1" dirty="0"/>
              <a:t>Single</a:t>
            </a:r>
            <a:r>
              <a:rPr lang="en-GB" dirty="0"/>
              <a:t>, and additional messages arrive while the instance services a call, these messages must wait until the service is available or until the messages time out.</a:t>
            </a:r>
          </a:p>
          <a:p>
            <a:endParaRPr lang="en-GB" dirty="0"/>
          </a:p>
        </p:txBody>
      </p:sp>
    </p:spTree>
    <p:extLst>
      <p:ext uri="{BB962C8B-B14F-4D97-AF65-F5344CB8AC3E}">
        <p14:creationId xmlns:p14="http://schemas.microsoft.com/office/powerpoint/2010/main" val="2832817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ChatService</a:t>
            </a:r>
            <a:r>
              <a:rPr lang="en-GB" dirty="0" smtClean="0"/>
              <a:t> demo</a:t>
            </a:r>
            <a:endParaRPr lang="en-GB"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93</a:t>
            </a:fld>
            <a:endParaRPr lang="en-GB"/>
          </a:p>
        </p:txBody>
      </p:sp>
    </p:spTree>
    <p:extLst>
      <p:ext uri="{BB962C8B-B14F-4D97-AF65-F5344CB8AC3E}">
        <p14:creationId xmlns:p14="http://schemas.microsoft.com/office/powerpoint/2010/main" val="1598464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94</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r>
              <a:rPr lang="en-US" dirty="0" smtClean="0">
                <a:latin typeface="Segoe"/>
              </a:rPr>
              <a:t>IIS is usually thought of as a Web server, hosting Web pages and applications served up to Web browsers over the HTTP protocol. With IIS 6.0, IIS introduced Application Pools a powerful runtime container that defined the process boundary around Web sites and applications, their process identity, as well as several other recycling, activation and shutdown behaviors. Application Pools are a powerful tool for Web administrators for isolating applications and managing them for health. </a:t>
            </a:r>
          </a:p>
          <a:p>
            <a:endParaRPr lang="en-US" dirty="0" smtClean="0">
              <a:latin typeface="Segoe"/>
            </a:endParaRPr>
          </a:p>
          <a:p>
            <a:r>
              <a:rPr lang="en-US" dirty="0" smtClean="0">
                <a:latin typeface="Segoe"/>
              </a:rPr>
              <a:t>IIS7 has generalized the immensely powerful HTTP process activation model that IIS 6.0 introduced with Application Pools, and has made it available for all protocols. This protocol independent service is called the "Windows Process Activation Service". The Windows Communication Framework ships with protocol adapters that can leverage the capabilities of the "Windows Process Activation Service". This can dramatically improve the reliability and resource usage of WCF services.</a:t>
            </a:r>
          </a:p>
          <a:p>
            <a:endParaRPr lang="en-US" dirty="0" smtClean="0">
              <a:latin typeface="Segoe"/>
            </a:endParaRPr>
          </a:p>
          <a:p>
            <a:r>
              <a:rPr lang="en-US" dirty="0" smtClean="0">
                <a:latin typeface="Segoe"/>
              </a:rPr>
              <a:t>Hosting WCF Services in the Windows Process Activation Service gives customers the reliability benefits they enjoyed with IIS 6.0, for example health-monitoring, on-demand activation, idle-timeouts etc. </a:t>
            </a:r>
          </a:p>
          <a:p>
            <a:endParaRPr lang="en-GB" dirty="0"/>
          </a:p>
        </p:txBody>
      </p:sp>
    </p:spTree>
    <p:extLst>
      <p:ext uri="{BB962C8B-B14F-4D97-AF65-F5344CB8AC3E}">
        <p14:creationId xmlns:p14="http://schemas.microsoft.com/office/powerpoint/2010/main" val="3595026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538C3B-A3D6-407A-8A7B-693EB4C3C457}" type="slidenum">
              <a:rPr lang="en-GB"/>
              <a:pPr/>
              <a:t>95</a:t>
            </a:fld>
            <a:endParaRPr lang="en-GB"/>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2946001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Only works for IIS applications, and NOT virtual</a:t>
            </a:r>
            <a:r>
              <a:rPr lang="en-GB" baseline="0" dirty="0" smtClean="0"/>
              <a:t> directories</a:t>
            </a:r>
            <a:endParaRPr lang="en-GB"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97</a:t>
            </a:fld>
            <a:endParaRPr lang="en-GB"/>
          </a:p>
        </p:txBody>
      </p:sp>
    </p:spTree>
    <p:extLst>
      <p:ext uri="{BB962C8B-B14F-4D97-AF65-F5344CB8AC3E}">
        <p14:creationId xmlns:p14="http://schemas.microsoft.com/office/powerpoint/2010/main" val="839654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ChatService</a:t>
            </a:r>
            <a:r>
              <a:rPr lang="en-GB" baseline="0" dirty="0" smtClean="0"/>
              <a:t> TCP demo</a:t>
            </a:r>
            <a:endParaRPr lang="en-GB"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98</a:t>
            </a:fld>
            <a:endParaRPr lang="en-GB"/>
          </a:p>
        </p:txBody>
      </p:sp>
    </p:spTree>
    <p:extLst>
      <p:ext uri="{BB962C8B-B14F-4D97-AF65-F5344CB8AC3E}">
        <p14:creationId xmlns:p14="http://schemas.microsoft.com/office/powerpoint/2010/main" val="1343105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109</a:t>
            </a:fld>
            <a:endParaRPr lang="en-GB"/>
          </a:p>
        </p:txBody>
      </p:sp>
    </p:spTree>
    <p:extLst>
      <p:ext uri="{BB962C8B-B14F-4D97-AF65-F5344CB8AC3E}">
        <p14:creationId xmlns:p14="http://schemas.microsoft.com/office/powerpoint/2010/main" val="427125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10</a:t>
            </a:fld>
            <a:endParaRPr lang="en-GB"/>
          </a:p>
        </p:txBody>
      </p:sp>
    </p:spTree>
    <p:extLst>
      <p:ext uri="{BB962C8B-B14F-4D97-AF65-F5344CB8AC3E}">
        <p14:creationId xmlns:p14="http://schemas.microsoft.com/office/powerpoint/2010/main" val="3103843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28</a:t>
            </a:fld>
            <a:endParaRPr lang="en-GB"/>
          </a:p>
        </p:txBody>
      </p:sp>
    </p:spTree>
    <p:extLst>
      <p:ext uri="{BB962C8B-B14F-4D97-AF65-F5344CB8AC3E}">
        <p14:creationId xmlns:p14="http://schemas.microsoft.com/office/powerpoint/2010/main" val="319501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37214-08C4-4392-A67C-1799074D99CA}" type="slidenum">
              <a:rPr lang="en-GB"/>
              <a:pPr/>
              <a:t>29</a:t>
            </a:fld>
            <a:endParaRPr lang="en-GB"/>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GB"/>
              <a:t>WCF is about Services that expose operations that are callable by a client application, the service is activated by the client. Service can be ‘One-Way’, Request/Response or Duplex.</a:t>
            </a:r>
          </a:p>
          <a:p>
            <a:r>
              <a:rPr lang="en-GB"/>
              <a:t>Service is exposed through Endpoints, multiple endpoints available for a single service, client endpoint (proxy) generated through service metadata.</a:t>
            </a:r>
          </a:p>
          <a:p>
            <a:r>
              <a:rPr lang="en-GB"/>
              <a:t>Endpoint consists of an Address, a Binding, and a Contract.</a:t>
            </a:r>
          </a:p>
          <a:p>
            <a:r>
              <a:rPr lang="en-GB"/>
              <a:t>Behaviours describe the system semantics, such as concurrency, instancing model, etc. Describe how the service behaves.</a:t>
            </a:r>
          </a:p>
          <a:p>
            <a:r>
              <a:rPr lang="en-GB"/>
              <a:t>At runtime, a service can be hosted either directly, using the ServiceHost class, or in IIS.</a:t>
            </a:r>
          </a:p>
          <a:p>
            <a:endParaRPr lang="en-GB"/>
          </a:p>
          <a:p>
            <a:endParaRPr lang="en-GB"/>
          </a:p>
          <a:p>
            <a:endParaRPr lang="en-GB"/>
          </a:p>
        </p:txBody>
      </p:sp>
    </p:spTree>
    <p:extLst>
      <p:ext uri="{BB962C8B-B14F-4D97-AF65-F5344CB8AC3E}">
        <p14:creationId xmlns:p14="http://schemas.microsoft.com/office/powerpoint/2010/main" val="32360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35</a:t>
            </a:fld>
            <a:endParaRPr lang="en-GB"/>
          </a:p>
        </p:txBody>
      </p:sp>
    </p:spTree>
    <p:extLst>
      <p:ext uri="{BB962C8B-B14F-4D97-AF65-F5344CB8AC3E}">
        <p14:creationId xmlns:p14="http://schemas.microsoft.com/office/powerpoint/2010/main" val="2862970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756FA-2B10-4F8A-AAB1-3D32AF005829}" type="slidenum">
              <a:rPr lang="en-GB" smtClean="0"/>
              <a:pPr/>
              <a:t>42</a:t>
            </a:fld>
            <a:endParaRPr lang="en-GB"/>
          </a:p>
        </p:txBody>
      </p:sp>
    </p:spTree>
    <p:extLst>
      <p:ext uri="{BB962C8B-B14F-4D97-AF65-F5344CB8AC3E}">
        <p14:creationId xmlns:p14="http://schemas.microsoft.com/office/powerpoint/2010/main" val="63550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5D67A-2646-491E-A580-215930DE2E42}" type="slidenum">
              <a:rPr lang="en-GB"/>
              <a:pPr/>
              <a:t>44</a:t>
            </a:fld>
            <a:endParaRPr lang="en-GB"/>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GB"/>
              <a:t>WCF is a declarative opt-in model.</a:t>
            </a:r>
          </a:p>
          <a:p>
            <a:r>
              <a:rPr lang="en-GB"/>
              <a:t>Use .NET interface to describe the contract, and .NET class to implement the contract – this allows better separation of the contract from the behaviour</a:t>
            </a:r>
          </a:p>
          <a:p>
            <a:endParaRPr lang="en-GB"/>
          </a:p>
        </p:txBody>
      </p:sp>
    </p:spTree>
    <p:extLst>
      <p:ext uri="{BB962C8B-B14F-4D97-AF65-F5344CB8AC3E}">
        <p14:creationId xmlns:p14="http://schemas.microsoft.com/office/powerpoint/2010/main" val="3833228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84175" y="981075"/>
            <a:ext cx="7772400" cy="1571625"/>
          </a:xfrm>
        </p:spPr>
        <p:txBody>
          <a:bodyPr anchor="ctr"/>
          <a:lstStyle>
            <a:lvl1pPr>
              <a:defRPr sz="5400" b="0"/>
            </a:lvl1pPr>
          </a:lstStyle>
          <a:p>
            <a:r>
              <a:rPr lang="en-US"/>
              <a:t>Click to edit Master title style</a:t>
            </a:r>
          </a:p>
        </p:txBody>
      </p:sp>
      <p:sp>
        <p:nvSpPr>
          <p:cNvPr id="5123" name="Rectangle 3"/>
          <p:cNvSpPr>
            <a:spLocks noGrp="1" noChangeArrowheads="1"/>
          </p:cNvSpPr>
          <p:nvPr>
            <p:ph type="subTitle" idx="1"/>
          </p:nvPr>
        </p:nvSpPr>
        <p:spPr>
          <a:xfrm>
            <a:off x="384175" y="4418013"/>
            <a:ext cx="7861300" cy="585787"/>
          </a:xfrm>
        </p:spPr>
        <p:txBody>
          <a:bodyPr anchor="ctr"/>
          <a:lstStyle>
            <a:lvl1pPr marL="0" indent="0">
              <a:spcBef>
                <a:spcPct val="0"/>
              </a:spcBef>
              <a:buFont typeface="Wingdings" pitchFamily="2" charset="2"/>
              <a:buNone/>
              <a:defRPr sz="3600">
                <a:solidFill>
                  <a:schemeClr val="accent1"/>
                </a:solidFill>
              </a:defRPr>
            </a:lvl1pPr>
          </a:lstStyle>
          <a:p>
            <a:r>
              <a:rPr lang="en-US"/>
              <a:t>Click to edit Master subtitle style</a:t>
            </a:r>
          </a:p>
        </p:txBody>
      </p:sp>
      <p:pic>
        <p:nvPicPr>
          <p:cNvPr id="5124" name="Picture 4" descr="MSDN logo reverse"/>
          <p:cNvPicPr>
            <a:picLocks noChangeAspect="1" noChangeArrowheads="1"/>
          </p:cNvPicPr>
          <p:nvPr/>
        </p:nvPicPr>
        <p:blipFill>
          <a:blip r:embed="rId3" cstate="print"/>
          <a:srcRect/>
          <a:stretch>
            <a:fillRect/>
          </a:stretch>
        </p:blipFill>
        <p:spPr bwMode="auto">
          <a:xfrm>
            <a:off x="6588125" y="5549900"/>
            <a:ext cx="2555875" cy="1308100"/>
          </a:xfrm>
          <a:prstGeom prst="rect">
            <a:avLst/>
          </a:prstGeom>
          <a:noFill/>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4500" y="127000"/>
            <a:ext cx="2228850" cy="36718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107950" y="127000"/>
            <a:ext cx="6534150" cy="3671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27063" y="1654175"/>
            <a:ext cx="7772400" cy="1409700"/>
          </a:xfrm>
        </p:spPr>
        <p:txBody>
          <a:bodyPr anchor="ctr"/>
          <a:lstStyle>
            <a:lvl1pPr>
              <a:defRPr/>
            </a:lvl1pPr>
          </a:lstStyle>
          <a:p>
            <a:r>
              <a:rPr lang="en-US"/>
              <a:t>Click to edit Master title style</a:t>
            </a:r>
          </a:p>
        </p:txBody>
      </p:sp>
      <p:sp>
        <p:nvSpPr>
          <p:cNvPr id="8195" name="Rectangle 3"/>
          <p:cNvSpPr>
            <a:spLocks noGrp="1" noChangeArrowheads="1"/>
          </p:cNvSpPr>
          <p:nvPr>
            <p:ph type="subTitle" idx="1"/>
          </p:nvPr>
        </p:nvSpPr>
        <p:spPr>
          <a:xfrm>
            <a:off x="641350" y="4673600"/>
            <a:ext cx="7861300" cy="530225"/>
          </a:xfrm>
        </p:spPr>
        <p:txBody>
          <a:bodyPr anchor="ctr"/>
          <a:lstStyle>
            <a:lvl1pPr marL="0" indent="0">
              <a:spcBef>
                <a:spcPct val="0"/>
              </a:spcBef>
              <a:buFont typeface="Wingdings" pitchFamily="2" charset="2"/>
              <a:buNone/>
              <a:defRPr>
                <a:solidFill>
                  <a:schemeClr val="accent1"/>
                </a:solidFill>
              </a:defRPr>
            </a:lvl1pPr>
          </a:lstStyle>
          <a:p>
            <a:r>
              <a:rPr lang="en-US"/>
              <a:t>Click to edit Master subtitle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420813"/>
            <a:ext cx="4117975"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1375" y="1420813"/>
            <a:ext cx="4117975"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5" y="228600"/>
            <a:ext cx="2097088" cy="34067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228600"/>
            <a:ext cx="6143625" cy="3406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07950" y="1584325"/>
            <a:ext cx="4381500" cy="221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1850" y="1584325"/>
            <a:ext cx="4381500" cy="221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27000" y="127000"/>
            <a:ext cx="8870950" cy="695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Title Slide</a:t>
            </a:r>
          </a:p>
        </p:txBody>
      </p:sp>
      <p:sp>
        <p:nvSpPr>
          <p:cNvPr id="4099" name="Rectangle 3"/>
          <p:cNvSpPr>
            <a:spLocks noGrp="1" noChangeArrowheads="1"/>
          </p:cNvSpPr>
          <p:nvPr>
            <p:ph type="body" idx="1"/>
          </p:nvPr>
        </p:nvSpPr>
        <p:spPr bwMode="auto">
          <a:xfrm>
            <a:off x="107950" y="1584325"/>
            <a:ext cx="8915400" cy="2214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p:timing>
    <p:tnLst>
      <p:par>
        <p:cTn id="1" dur="indefinite" restart="never" nodeType="tmRoot"/>
      </p:par>
    </p:tnLst>
  </p:timing>
  <p:txStyles>
    <p:titleStyle>
      <a:lvl1pPr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2pPr>
      <a:lvl3pPr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3pPr>
      <a:lvl4pPr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4pPr>
      <a:lvl5pPr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5pPr>
      <a:lvl6pPr marL="457200"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6pPr>
      <a:lvl7pPr marL="914400"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7pPr>
      <a:lvl8pPr marL="1371600"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8pPr>
      <a:lvl9pPr marL="1828800" algn="l" rtl="0" fontAlgn="base">
        <a:lnSpc>
          <a:spcPct val="90000"/>
        </a:lnSpc>
        <a:spcBef>
          <a:spcPct val="0"/>
        </a:spcBef>
        <a:spcAft>
          <a:spcPct val="0"/>
        </a:spcAft>
        <a:defRPr sz="4400" b="1">
          <a:solidFill>
            <a:schemeClr val="tx2"/>
          </a:solidFill>
          <a:effectLst>
            <a:outerShdw blurRad="38100" dist="38100" dir="2700000" algn="tl">
              <a:srgbClr val="000000"/>
            </a:outerShdw>
          </a:effectLst>
          <a:latin typeface="Arial" charset="0"/>
          <a:cs typeface="Arial" charset="0"/>
        </a:defRPr>
      </a:lvl9pPr>
    </p:titleStyle>
    <p:bodyStyle>
      <a:lvl1pPr marL="460375" indent="-460375" algn="l" rtl="0" fontAlgn="base">
        <a:lnSpc>
          <a:spcPct val="90000"/>
        </a:lnSpc>
        <a:spcBef>
          <a:spcPct val="30000"/>
        </a:spcBef>
        <a:spcAft>
          <a:spcPct val="0"/>
        </a:spcAft>
        <a:buClr>
          <a:schemeClr val="tx2"/>
        </a:buClr>
        <a:buSzPct val="55000"/>
        <a:buFont typeface="Wingdings" pitchFamily="2" charset="2"/>
        <a:buBlip>
          <a:blip r:embed="rId14"/>
        </a:buBlip>
        <a:defRPr sz="3200">
          <a:solidFill>
            <a:schemeClr val="tx1"/>
          </a:solidFill>
          <a:effectLst>
            <a:outerShdw blurRad="38100" dist="38100" dir="2700000" algn="tl">
              <a:srgbClr val="000000"/>
            </a:outerShdw>
          </a:effectLst>
          <a:latin typeface="+mn-lt"/>
          <a:ea typeface="+mn-ea"/>
          <a:cs typeface="+mn-cs"/>
        </a:defRPr>
      </a:lvl1pPr>
      <a:lvl2pPr marL="855663" indent="-393700" algn="l" rtl="0" fontAlgn="base">
        <a:lnSpc>
          <a:spcPct val="90000"/>
        </a:lnSpc>
        <a:spcBef>
          <a:spcPct val="30000"/>
        </a:spcBef>
        <a:spcAft>
          <a:spcPct val="0"/>
        </a:spcAft>
        <a:buClr>
          <a:schemeClr val="tx2"/>
        </a:buClr>
        <a:buSzPct val="55000"/>
        <a:buFont typeface="Wingdings" pitchFamily="2" charset="2"/>
        <a:buBlip>
          <a:blip r:embed="rId14"/>
        </a:buBlip>
        <a:defRPr sz="2800">
          <a:solidFill>
            <a:schemeClr val="tx1"/>
          </a:solidFill>
          <a:effectLst>
            <a:outerShdw blurRad="38100" dist="38100" dir="2700000" algn="tl">
              <a:srgbClr val="000000"/>
            </a:outerShdw>
          </a:effectLst>
          <a:latin typeface="+mn-lt"/>
          <a:cs typeface="+mn-cs"/>
        </a:defRPr>
      </a:lvl2pPr>
      <a:lvl3pPr marL="1258888" indent="-401638" algn="l" rtl="0" fontAlgn="base">
        <a:lnSpc>
          <a:spcPct val="90000"/>
        </a:lnSpc>
        <a:spcBef>
          <a:spcPct val="30000"/>
        </a:spcBef>
        <a:spcAft>
          <a:spcPct val="0"/>
        </a:spcAft>
        <a:buClr>
          <a:schemeClr val="tx2"/>
        </a:buClr>
        <a:buSzPct val="55000"/>
        <a:buFont typeface="Wingdings" pitchFamily="2" charset="2"/>
        <a:buBlip>
          <a:blip r:embed="rId14"/>
        </a:buBlip>
        <a:defRPr sz="2400">
          <a:solidFill>
            <a:schemeClr val="tx1"/>
          </a:solidFill>
          <a:effectLst>
            <a:outerShdw blurRad="38100" dist="38100" dir="2700000" algn="tl">
              <a:srgbClr val="000000"/>
            </a:outerShdw>
          </a:effectLst>
          <a:latin typeface="+mn-lt"/>
          <a:cs typeface="+mn-cs"/>
        </a:defRPr>
      </a:lvl3pPr>
      <a:lvl4pPr marL="1595438" indent="-334963"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4pPr>
      <a:lvl5pPr marL="1909763" indent="-300038"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5pPr>
      <a:lvl6pPr marL="2366963" indent="-300038"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6pPr>
      <a:lvl7pPr marL="2824163" indent="-300038"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7pPr>
      <a:lvl8pPr marL="3281363" indent="-300038"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8pPr>
      <a:lvl9pPr marL="3738563" indent="-300038" algn="l" rtl="0" fontAlgn="base">
        <a:lnSpc>
          <a:spcPct val="90000"/>
        </a:lnSpc>
        <a:spcBef>
          <a:spcPct val="30000"/>
        </a:spcBef>
        <a:spcAft>
          <a:spcPct val="0"/>
        </a:spcAft>
        <a:buClr>
          <a:schemeClr val="tx2"/>
        </a:buClr>
        <a:buSzPct val="55000"/>
        <a:buFont typeface="Wingdings" pitchFamily="2" charset="2"/>
        <a:buBlip>
          <a:blip r:embed="rId14"/>
        </a:buBlip>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381000" y="228600"/>
            <a:ext cx="8393113"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Title Slide</a:t>
            </a:r>
          </a:p>
        </p:txBody>
      </p:sp>
      <p:sp>
        <p:nvSpPr>
          <p:cNvPr id="7171" name="Rectangle 3"/>
          <p:cNvSpPr>
            <a:spLocks noGrp="1" noChangeArrowheads="1"/>
          </p:cNvSpPr>
          <p:nvPr>
            <p:ph type="body" idx="1"/>
          </p:nvPr>
        </p:nvSpPr>
        <p:spPr bwMode="auto">
          <a:xfrm>
            <a:off x="381000" y="1420813"/>
            <a:ext cx="8388350"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5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mj-lt"/>
          <a:ea typeface="+mj-ea"/>
          <a:cs typeface="+mj-cs"/>
        </a:defRPr>
      </a:lvl1pPr>
      <a:lvl2pPr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2pPr>
      <a:lvl3pPr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3pPr>
      <a:lvl4pPr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4pPr>
      <a:lvl5pPr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5pPr>
      <a:lvl6pPr marL="457200"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6pPr>
      <a:lvl7pPr marL="914400"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7pPr>
      <a:lvl8pPr marL="1371600"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8pPr>
      <a:lvl9pPr marL="1828800" algn="l" rtl="0" fontAlgn="base">
        <a:lnSpc>
          <a:spcPct val="90000"/>
        </a:lnSpc>
        <a:spcBef>
          <a:spcPct val="0"/>
        </a:spcBef>
        <a:spcAft>
          <a:spcPct val="0"/>
        </a:spcAft>
        <a:defRPr sz="4800" b="1">
          <a:solidFill>
            <a:srgbClr val="C8C8FF"/>
          </a:solidFill>
          <a:effectLst>
            <a:outerShdw blurRad="38100" dist="38100" dir="2700000" algn="tl">
              <a:srgbClr val="000000"/>
            </a:outerShdw>
          </a:effectLst>
          <a:latin typeface="Arial" charset="0"/>
        </a:defRPr>
      </a:lvl9pPr>
    </p:titleStyle>
    <p:bodyStyle>
      <a:lvl1pPr marL="488950" indent="-488950" algn="l" rtl="0" fontAlgn="base">
        <a:lnSpc>
          <a:spcPct val="90000"/>
        </a:lnSpc>
        <a:spcBef>
          <a:spcPct val="30000"/>
        </a:spcBef>
        <a:spcAft>
          <a:spcPct val="0"/>
        </a:spcAft>
        <a:buClr>
          <a:schemeClr val="tx2"/>
        </a:buClr>
        <a:buSzPct val="95000"/>
        <a:buFont typeface="Wingdings" pitchFamily="2" charset="2"/>
        <a:buBlip>
          <a:blip r:embed="rId14"/>
        </a:buBlip>
        <a:defRPr sz="3200" b="1">
          <a:solidFill>
            <a:schemeClr val="tx1"/>
          </a:solidFill>
          <a:effectLst>
            <a:outerShdw blurRad="38100" dist="38100" dir="2700000" algn="tl">
              <a:srgbClr val="000000"/>
            </a:outerShdw>
          </a:effectLst>
          <a:latin typeface="+mn-lt"/>
          <a:ea typeface="+mn-ea"/>
          <a:cs typeface="+mn-cs"/>
        </a:defRPr>
      </a:lvl1pPr>
      <a:lvl2pPr marL="960438" indent="-469900" algn="l" rtl="0" fontAlgn="base">
        <a:lnSpc>
          <a:spcPct val="90000"/>
        </a:lnSpc>
        <a:spcBef>
          <a:spcPct val="30000"/>
        </a:spcBef>
        <a:spcAft>
          <a:spcPct val="0"/>
        </a:spcAft>
        <a:buClr>
          <a:schemeClr val="tx2"/>
        </a:buClr>
        <a:buSzPct val="95000"/>
        <a:buFont typeface="Wingdings" pitchFamily="2" charset="2"/>
        <a:buBlip>
          <a:blip r:embed="rId14"/>
        </a:buBlip>
        <a:defRPr sz="2800" b="1">
          <a:solidFill>
            <a:schemeClr val="tx1"/>
          </a:solidFill>
          <a:effectLst>
            <a:outerShdw blurRad="38100" dist="38100" dir="2700000" algn="tl">
              <a:srgbClr val="000000"/>
            </a:outerShdw>
          </a:effectLst>
          <a:latin typeface="+mn-lt"/>
        </a:defRPr>
      </a:lvl2pPr>
      <a:lvl3pPr marL="1349375" indent="-387350" algn="l" rtl="0" fontAlgn="base">
        <a:lnSpc>
          <a:spcPct val="90000"/>
        </a:lnSpc>
        <a:spcBef>
          <a:spcPct val="30000"/>
        </a:spcBef>
        <a:spcAft>
          <a:spcPct val="0"/>
        </a:spcAft>
        <a:buClr>
          <a:schemeClr val="tx2"/>
        </a:buClr>
        <a:buSzPct val="95000"/>
        <a:buFont typeface="Wingdings" pitchFamily="2" charset="2"/>
        <a:buBlip>
          <a:blip r:embed="rId14"/>
        </a:buBlip>
        <a:defRPr sz="2400" b="1">
          <a:solidFill>
            <a:schemeClr val="tx1"/>
          </a:solidFill>
          <a:effectLst>
            <a:outerShdw blurRad="38100" dist="38100" dir="2700000" algn="tl">
              <a:srgbClr val="000000"/>
            </a:outerShdw>
          </a:effectLst>
          <a:latin typeface="+mn-lt"/>
        </a:defRPr>
      </a:lvl3pPr>
      <a:lvl4pPr marL="1711325" indent="-360363"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4pPr>
      <a:lvl5pPr marL="2090738" indent="-361950"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5pPr>
      <a:lvl6pPr marL="2547938" indent="-361950"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6pPr>
      <a:lvl7pPr marL="3005138" indent="-361950"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7pPr>
      <a:lvl8pPr marL="3462338" indent="-361950"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8pPr>
      <a:lvl9pPr marL="3919538" indent="-361950" algn="l" rtl="0" fontAlgn="base">
        <a:lnSpc>
          <a:spcPct val="90000"/>
        </a:lnSpc>
        <a:spcBef>
          <a:spcPct val="30000"/>
        </a:spcBef>
        <a:spcAft>
          <a:spcPct val="0"/>
        </a:spcAft>
        <a:buClr>
          <a:schemeClr val="tx2"/>
        </a:buClr>
        <a:buSzPct val="95000"/>
        <a:buFont typeface="Wingdings" pitchFamily="2" charset="2"/>
        <a:buBlip>
          <a:blip r:embed="rId14"/>
        </a:buBlip>
        <a:defRPr sz="2000" b="1">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msdn.microsoft.com/en-us/library/system.servicemodel.security.windowsclientcredential.allowntlm.aspx" TargetMode="External"/><Relationship Id="rId2" Type="http://schemas.openxmlformats.org/officeDocument/2006/relationships/hyperlink" Target="http://go.microsoft.com/fwlink/?LinkID=88313"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msdn.microsoft.com/en-us/library/ms731161.aspx"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6.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1.bp.blogspot.com/_hGraFK2-w-4/TTNPXRFz7VI/AAAAAAAAAKE/hY9jffzAVxg/s1600/WCFandWebServicesDiff.P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84175" y="1422299"/>
            <a:ext cx="7974040" cy="1311128"/>
          </a:xfrm>
        </p:spPr>
        <p:txBody>
          <a:bodyPr/>
          <a:lstStyle/>
          <a:p>
            <a:r>
              <a:rPr lang="en-GB" sz="4400" dirty="0" smtClean="0"/>
              <a:t>Windows Communication Foundation</a:t>
            </a:r>
            <a:endParaRPr lang="en-GB" sz="4400" dirty="0"/>
          </a:p>
        </p:txBody>
      </p:sp>
      <p:sp>
        <p:nvSpPr>
          <p:cNvPr id="2051" name="Rectangle 3"/>
          <p:cNvSpPr>
            <a:spLocks noGrp="1" noChangeArrowheads="1"/>
          </p:cNvSpPr>
          <p:nvPr>
            <p:ph type="subTitle" idx="1"/>
          </p:nvPr>
        </p:nvSpPr>
        <p:spPr>
          <a:xfrm>
            <a:off x="384175" y="4673785"/>
            <a:ext cx="7861300" cy="590931"/>
          </a:xfrm>
        </p:spPr>
        <p:txBody>
          <a:bodyPr/>
          <a:lstStyle/>
          <a:p>
            <a:r>
              <a:rPr lang="en-GB" dirty="0" smtClean="0"/>
              <a:t>Parameswari  Ettiappan</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Architecture</a:t>
            </a:r>
            <a:endParaRPr lang="en-US" dirty="0"/>
          </a:p>
        </p:txBody>
      </p:sp>
      <p:pic>
        <p:nvPicPr>
          <p:cNvPr id="120834" name="Picture 2" descr="http://wcftutorial.net/Images/050000_WCF-Architecture.jpg"/>
          <p:cNvPicPr>
            <a:picLocks noChangeAspect="1" noChangeArrowheads="1"/>
          </p:cNvPicPr>
          <p:nvPr/>
        </p:nvPicPr>
        <p:blipFill>
          <a:blip r:embed="rId3" cstate="print"/>
          <a:srcRect/>
          <a:stretch>
            <a:fillRect/>
          </a:stretch>
        </p:blipFill>
        <p:spPr bwMode="auto">
          <a:xfrm>
            <a:off x="395536" y="1124744"/>
            <a:ext cx="8496944" cy="5526640"/>
          </a:xfrm>
          <a:prstGeom prst="rect">
            <a:avLst/>
          </a:prstGeom>
          <a:noFill/>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Throttling</a:t>
            </a:r>
            <a:endParaRPr lang="en-US" dirty="0"/>
          </a:p>
        </p:txBody>
      </p:sp>
      <p:sp>
        <p:nvSpPr>
          <p:cNvPr id="3" name="Content Placeholder 2"/>
          <p:cNvSpPr>
            <a:spLocks noGrp="1"/>
          </p:cNvSpPr>
          <p:nvPr>
            <p:ph idx="1"/>
          </p:nvPr>
        </p:nvSpPr>
        <p:spPr>
          <a:xfrm>
            <a:off x="107950" y="1584325"/>
            <a:ext cx="8915400" cy="4081117"/>
          </a:xfrm>
        </p:spPr>
        <p:txBody>
          <a:bodyPr/>
          <a:lstStyle/>
          <a:p>
            <a:r>
              <a:rPr lang="en-US" dirty="0" smtClean="0"/>
              <a:t>&lt;behaviors&gt; &lt;</a:t>
            </a:r>
            <a:r>
              <a:rPr lang="en-US" dirty="0" err="1" smtClean="0"/>
              <a:t>serviceBehaviors</a:t>
            </a:r>
            <a:r>
              <a:rPr lang="en-US" dirty="0" smtClean="0"/>
              <a:t>&gt; &lt;behavior name="</a:t>
            </a:r>
            <a:r>
              <a:rPr lang="en-US" dirty="0" err="1" smtClean="0"/>
              <a:t>ServiceBehavior</a:t>
            </a:r>
            <a:r>
              <a:rPr lang="en-US" dirty="0" smtClean="0"/>
              <a:t>"&gt; &lt;</a:t>
            </a:r>
            <a:r>
              <a:rPr lang="en-US" dirty="0" err="1" smtClean="0"/>
              <a:t>serviceMetadata</a:t>
            </a:r>
            <a:r>
              <a:rPr lang="en-US" dirty="0" smtClean="0"/>
              <a:t> </a:t>
            </a:r>
            <a:r>
              <a:rPr lang="en-US" dirty="0" err="1" smtClean="0"/>
              <a:t>httpGetEnabled</a:t>
            </a:r>
            <a:r>
              <a:rPr lang="en-US" dirty="0" smtClean="0"/>
              <a:t>="true"/&gt; &lt;</a:t>
            </a:r>
            <a:r>
              <a:rPr lang="en-US" dirty="0" err="1" smtClean="0"/>
              <a:t>serviceDebug</a:t>
            </a:r>
            <a:r>
              <a:rPr lang="en-US" dirty="0" smtClean="0"/>
              <a:t> </a:t>
            </a:r>
            <a:r>
              <a:rPr lang="en-US" dirty="0" err="1" smtClean="0"/>
              <a:t>includeExceptionDetailInFaults</a:t>
            </a:r>
            <a:r>
              <a:rPr lang="en-US" dirty="0" smtClean="0"/>
              <a:t>="true "/&gt; &lt;</a:t>
            </a:r>
            <a:r>
              <a:rPr lang="en-US" dirty="0" err="1" smtClean="0"/>
              <a:t>serviceThrottling</a:t>
            </a:r>
            <a:r>
              <a:rPr lang="en-US" dirty="0" smtClean="0"/>
              <a:t> </a:t>
            </a:r>
            <a:r>
              <a:rPr lang="en-US" dirty="0" err="1" smtClean="0"/>
              <a:t>maxConcurrentCalls</a:t>
            </a:r>
            <a:r>
              <a:rPr lang="en-US" dirty="0" smtClean="0"/>
              <a:t>="500" </a:t>
            </a:r>
            <a:r>
              <a:rPr lang="en-US" dirty="0" err="1" smtClean="0"/>
              <a:t>maxConcurrentInstances</a:t>
            </a:r>
            <a:r>
              <a:rPr lang="en-US" dirty="0" smtClean="0"/>
              <a:t> ="100" </a:t>
            </a:r>
            <a:r>
              <a:rPr lang="en-US" dirty="0" err="1" smtClean="0"/>
              <a:t>maxConcurrentSessions</a:t>
            </a:r>
            <a:r>
              <a:rPr lang="en-US" dirty="0" smtClean="0"/>
              <a:t> ="200"/&gt; &lt;/behavior&gt; &lt;/</a:t>
            </a:r>
            <a:r>
              <a:rPr lang="en-US" dirty="0" err="1" smtClean="0"/>
              <a:t>serviceBehaviors</a:t>
            </a:r>
            <a:r>
              <a:rPr lang="en-US" dirty="0" smtClean="0"/>
              <a:t>&gt; &lt;/behaviors&gt; </a:t>
            </a:r>
            <a:endParaRPr lang="en-US" dirty="0"/>
          </a:p>
        </p:txBody>
      </p:sp>
    </p:spTree>
    <p:extLst>
      <p:ext uri="{BB962C8B-B14F-4D97-AF65-F5344CB8AC3E}">
        <p14:creationId xmlns:p14="http://schemas.microsoft.com/office/powerpoint/2010/main" val="201298701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Throttling</a:t>
            </a:r>
            <a:endParaRPr lang="en-US" dirty="0"/>
          </a:p>
        </p:txBody>
      </p:sp>
      <p:sp>
        <p:nvSpPr>
          <p:cNvPr id="3" name="Content Placeholder 2"/>
          <p:cNvSpPr>
            <a:spLocks noGrp="1"/>
          </p:cNvSpPr>
          <p:nvPr>
            <p:ph idx="1"/>
          </p:nvPr>
        </p:nvSpPr>
        <p:spPr>
          <a:xfrm>
            <a:off x="107950" y="1584325"/>
            <a:ext cx="8915400" cy="4967514"/>
          </a:xfrm>
        </p:spPr>
        <p:txBody>
          <a:bodyPr/>
          <a:lstStyle/>
          <a:p>
            <a:r>
              <a:rPr lang="en-US" dirty="0" err="1" smtClean="0"/>
              <a:t>ServiceHost</a:t>
            </a:r>
            <a:r>
              <a:rPr lang="en-US" dirty="0" smtClean="0"/>
              <a:t> host = new </a:t>
            </a:r>
            <a:r>
              <a:rPr lang="en-US" dirty="0" err="1" smtClean="0"/>
              <a:t>ServiceHost</a:t>
            </a:r>
            <a:r>
              <a:rPr lang="en-US" dirty="0" smtClean="0"/>
              <a:t>(</a:t>
            </a:r>
            <a:r>
              <a:rPr lang="en-US" dirty="0" err="1" smtClean="0"/>
              <a:t>typeof</a:t>
            </a:r>
            <a:r>
              <a:rPr lang="en-US" dirty="0" smtClean="0"/>
              <a:t>(</a:t>
            </a:r>
            <a:r>
              <a:rPr lang="en-US" dirty="0" err="1" smtClean="0"/>
              <a:t>MyService</a:t>
            </a:r>
            <a:r>
              <a:rPr lang="en-US" dirty="0" smtClean="0"/>
              <a:t>)); </a:t>
            </a:r>
            <a:r>
              <a:rPr lang="en-US" dirty="0" err="1" smtClean="0"/>
              <a:t>ServiceThrottlingBehavior</a:t>
            </a:r>
            <a:r>
              <a:rPr lang="en-US" dirty="0" smtClean="0"/>
              <a:t> throttle = </a:t>
            </a:r>
            <a:r>
              <a:rPr lang="en-US" dirty="0" err="1" smtClean="0"/>
              <a:t>host.Description.Behaviors.Find</a:t>
            </a:r>
            <a:r>
              <a:rPr lang="en-US" dirty="0" smtClean="0"/>
              <a:t>(); if (throttle == null) { throttle = new </a:t>
            </a:r>
            <a:r>
              <a:rPr lang="en-US" dirty="0" err="1" smtClean="0"/>
              <a:t>ServiceThrottlingBehavior</a:t>
            </a:r>
            <a:r>
              <a:rPr lang="en-US" dirty="0" smtClean="0"/>
              <a:t>(); </a:t>
            </a:r>
            <a:r>
              <a:rPr lang="en-US" dirty="0" err="1" smtClean="0"/>
              <a:t>throttle.MaxConcurrentCalls</a:t>
            </a:r>
            <a:r>
              <a:rPr lang="en-US" dirty="0" smtClean="0"/>
              <a:t> = 500; </a:t>
            </a:r>
            <a:r>
              <a:rPr lang="en-US" dirty="0" err="1" smtClean="0"/>
              <a:t>throttle.MaxConcurrentSessions</a:t>
            </a:r>
            <a:r>
              <a:rPr lang="en-US" dirty="0" smtClean="0"/>
              <a:t> = 200; </a:t>
            </a:r>
            <a:r>
              <a:rPr lang="en-US" dirty="0" err="1" smtClean="0"/>
              <a:t>throttle.MaxConcurrentInstances</a:t>
            </a:r>
            <a:r>
              <a:rPr lang="en-US" dirty="0" smtClean="0"/>
              <a:t> = 100; </a:t>
            </a:r>
            <a:r>
              <a:rPr lang="en-US" dirty="0" err="1" smtClean="0"/>
              <a:t>host.Description.Behaviors.Add</a:t>
            </a:r>
            <a:r>
              <a:rPr lang="en-US" dirty="0" smtClean="0"/>
              <a:t>(throttle); } </a:t>
            </a:r>
            <a:r>
              <a:rPr lang="en-US" dirty="0" err="1" smtClean="0"/>
              <a:t>host.Open</a:t>
            </a:r>
            <a:r>
              <a:rPr lang="en-US" dirty="0" smtClean="0"/>
              <a:t>();</a:t>
            </a:r>
            <a:endParaRPr lang="en-US" dirty="0"/>
          </a:p>
        </p:txBody>
      </p:sp>
    </p:spTree>
    <p:extLst>
      <p:ext uri="{BB962C8B-B14F-4D97-AF65-F5344CB8AC3E}">
        <p14:creationId xmlns:p14="http://schemas.microsoft.com/office/powerpoint/2010/main" val="89012274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68799339"/>
              </p:ext>
            </p:extLst>
          </p:nvPr>
        </p:nvGraphicFramePr>
        <p:xfrm>
          <a:off x="251520" y="1124744"/>
          <a:ext cx="8712968" cy="3207547"/>
        </p:xfrm>
        <a:graphic>
          <a:graphicData uri="http://schemas.openxmlformats.org/drawingml/2006/table">
            <a:tbl>
              <a:tblPr/>
              <a:tblGrid>
                <a:gridCol w="2544494"/>
                <a:gridCol w="1927648"/>
                <a:gridCol w="1845178"/>
                <a:gridCol w="2395648"/>
              </a:tblGrid>
              <a:tr h="755992">
                <a:tc>
                  <a:txBody>
                    <a:bodyPr/>
                    <a:lstStyle/>
                    <a:p>
                      <a:endParaRPr lang="en-US" sz="1600" dirty="0"/>
                    </a:p>
                  </a:txBody>
                  <a:tcPr marL="19951" marR="19951" marT="9976" marB="9976" anchor="ctr">
                    <a:lnL>
                      <a:noFill/>
                    </a:lnL>
                    <a:lnR>
                      <a:noFill/>
                    </a:lnR>
                    <a:lnT>
                      <a:noFill/>
                    </a:lnT>
                    <a:lnB>
                      <a:noFill/>
                    </a:lnB>
                  </a:tcPr>
                </a:tc>
                <a:tc>
                  <a:txBody>
                    <a:bodyPr/>
                    <a:lstStyle/>
                    <a:p>
                      <a:r>
                        <a:rPr lang="en-US" sz="1600"/>
                        <a:t>MaxConcurrentSessions </a:t>
                      </a:r>
                    </a:p>
                  </a:txBody>
                  <a:tcPr marL="19951" marR="19951" marT="9976" marB="9976" anchor="ctr">
                    <a:lnL>
                      <a:noFill/>
                    </a:lnL>
                    <a:lnR>
                      <a:noFill/>
                    </a:lnR>
                    <a:lnB>
                      <a:noFill/>
                    </a:lnB>
                  </a:tcPr>
                </a:tc>
                <a:tc>
                  <a:txBody>
                    <a:bodyPr/>
                    <a:lstStyle/>
                    <a:p>
                      <a:r>
                        <a:rPr lang="en-US" sz="1600"/>
                        <a:t>MaxConcurrentCalls </a:t>
                      </a:r>
                    </a:p>
                  </a:txBody>
                  <a:tcPr marL="19951" marR="19951" marT="9976" marB="9976" anchor="ctr">
                    <a:lnL>
                      <a:noFill/>
                    </a:lnL>
                    <a:lnR>
                      <a:noFill/>
                    </a:lnR>
                    <a:lnB>
                      <a:noFill/>
                    </a:lnB>
                  </a:tcPr>
                </a:tc>
                <a:tc>
                  <a:txBody>
                    <a:bodyPr/>
                    <a:lstStyle/>
                    <a:p>
                      <a:r>
                        <a:rPr lang="en-US" sz="1600"/>
                        <a:t>MaxConcurrentInstances </a:t>
                      </a:r>
                    </a:p>
                  </a:txBody>
                  <a:tcPr marL="19951" marR="19951" marT="9976" marB="9976" anchor="ctr">
                    <a:lnL>
                      <a:noFill/>
                    </a:lnL>
                    <a:lnR>
                      <a:noFill/>
                    </a:lnR>
                    <a:lnB>
                      <a:noFill/>
                    </a:lnB>
                  </a:tcPr>
                </a:tc>
              </a:tr>
              <a:tr h="606145">
                <a:tc>
                  <a:txBody>
                    <a:bodyPr/>
                    <a:lstStyle/>
                    <a:p>
                      <a:r>
                        <a:rPr lang="en-US" sz="1600"/>
                        <a:t>WCF 3.0 / 3.5</a:t>
                      </a:r>
                    </a:p>
                  </a:txBody>
                  <a:tcPr marL="19951" marR="19951" marT="9976" marB="9976" anchor="ctr">
                    <a:lnL>
                      <a:noFill/>
                    </a:lnL>
                    <a:lnR>
                      <a:noFill/>
                    </a:lnR>
                    <a:lnT>
                      <a:noFill/>
                    </a:lnT>
                    <a:lnB>
                      <a:noFill/>
                    </a:lnB>
                  </a:tcPr>
                </a:tc>
                <a:tc>
                  <a:txBody>
                    <a:bodyPr/>
                    <a:lstStyle/>
                    <a:p>
                      <a:r>
                        <a:rPr lang="en-US" sz="1600"/>
                        <a:t>6</a:t>
                      </a:r>
                    </a:p>
                  </a:txBody>
                  <a:tcPr marL="19951" marR="19951" marT="9976" marB="9976" anchor="ctr">
                    <a:lnL>
                      <a:noFill/>
                    </a:lnL>
                    <a:lnR>
                      <a:noFill/>
                    </a:lnR>
                    <a:lnT>
                      <a:noFill/>
                    </a:lnT>
                    <a:lnB>
                      <a:noFill/>
                    </a:lnB>
                  </a:tcPr>
                </a:tc>
                <a:tc>
                  <a:txBody>
                    <a:bodyPr/>
                    <a:lstStyle/>
                    <a:p>
                      <a:r>
                        <a:rPr lang="en-US" sz="1600"/>
                        <a:t>26</a:t>
                      </a:r>
                    </a:p>
                  </a:txBody>
                  <a:tcPr marL="19951" marR="19951" marT="9976" marB="9976" anchor="ctr">
                    <a:lnL>
                      <a:noFill/>
                    </a:lnL>
                    <a:lnR>
                      <a:noFill/>
                    </a:lnR>
                    <a:lnT>
                      <a:noFill/>
                    </a:lnT>
                    <a:lnB>
                      <a:noFill/>
                    </a:lnB>
                  </a:tcPr>
                </a:tc>
                <a:tc>
                  <a:txBody>
                    <a:bodyPr/>
                    <a:lstStyle/>
                    <a:p>
                      <a:r>
                        <a:rPr lang="en-US" sz="1600"/>
                        <a:t>10</a:t>
                      </a:r>
                    </a:p>
                  </a:txBody>
                  <a:tcPr marL="19951" marR="19951" marT="9976" marB="9976" anchor="ctr">
                    <a:lnL>
                      <a:noFill/>
                    </a:lnL>
                    <a:lnR>
                      <a:noFill/>
                    </a:lnR>
                    <a:lnT>
                      <a:noFill/>
                    </a:lnT>
                    <a:lnB>
                      <a:noFill/>
                    </a:lnB>
                  </a:tcPr>
                </a:tc>
              </a:tr>
              <a:tr h="1845410">
                <a:tc>
                  <a:txBody>
                    <a:bodyPr/>
                    <a:lstStyle/>
                    <a:p>
                      <a:r>
                        <a:rPr lang="en-US" sz="1600"/>
                        <a:t>WCF 4.0</a:t>
                      </a:r>
                    </a:p>
                  </a:txBody>
                  <a:tcPr marL="19951" marR="19951" marT="9976" marB="9976" anchor="ctr">
                    <a:lnL>
                      <a:noFill/>
                    </a:lnL>
                    <a:lnR>
                      <a:noFill/>
                    </a:lnR>
                    <a:lnT>
                      <a:noFill/>
                    </a:lnT>
                    <a:lnB>
                      <a:noFill/>
                    </a:lnB>
                  </a:tcPr>
                </a:tc>
                <a:tc>
                  <a:txBody>
                    <a:bodyPr/>
                    <a:lstStyle/>
                    <a:p>
                      <a:r>
                        <a:rPr lang="en-US" sz="1600" dirty="0"/>
                        <a:t>16 * </a:t>
                      </a:r>
                      <a:r>
                        <a:rPr lang="en-US" sz="1600" dirty="0" err="1"/>
                        <a:t>processorcount</a:t>
                      </a:r>
                      <a:r>
                        <a:rPr lang="en-US" sz="1600" dirty="0"/>
                        <a:t> </a:t>
                      </a:r>
                      <a:r>
                        <a:rPr lang="en-US" sz="1600" dirty="0" err="1"/>
                        <a:t>MaxConcurrentCalls</a:t>
                      </a:r>
                      <a:endParaRPr lang="en-US" sz="1600" dirty="0"/>
                    </a:p>
                  </a:txBody>
                  <a:tcPr marL="19951" marR="19951" marT="9976" marB="9976" anchor="ctr">
                    <a:lnL>
                      <a:noFill/>
                    </a:lnL>
                    <a:lnR>
                      <a:noFill/>
                    </a:lnR>
                    <a:lnT>
                      <a:noFill/>
                    </a:lnT>
                    <a:lnB>
                      <a:noFill/>
                    </a:lnB>
                  </a:tcPr>
                </a:tc>
                <a:tc>
                  <a:txBody>
                    <a:bodyPr/>
                    <a:lstStyle/>
                    <a:p>
                      <a:r>
                        <a:rPr lang="en-US" sz="1600"/>
                        <a:t>MaxConcurrentCalls</a:t>
                      </a:r>
                      <a:br>
                        <a:rPr lang="en-US" sz="1600"/>
                      </a:br>
                      <a:r>
                        <a:rPr lang="en-US" sz="1600"/>
                        <a:t>+</a:t>
                      </a:r>
                      <a:br>
                        <a:rPr lang="en-US" sz="1600"/>
                      </a:br>
                      <a:r>
                        <a:rPr lang="en-US" sz="1600"/>
                        <a:t>MaxConcurrentSessions 100 * processorcount</a:t>
                      </a:r>
                    </a:p>
                  </a:txBody>
                  <a:tcPr marL="19951" marR="19951" marT="9976" marB="9976" anchor="ctr">
                    <a:lnL>
                      <a:noFill/>
                    </a:lnL>
                    <a:lnR>
                      <a:noFill/>
                    </a:lnR>
                    <a:lnT>
                      <a:noFill/>
                    </a:lnT>
                    <a:lnB>
                      <a:noFill/>
                    </a:lnB>
                  </a:tcPr>
                </a:tc>
                <a:tc>
                  <a:txBody>
                    <a:bodyPr/>
                    <a:lstStyle/>
                    <a:p>
                      <a:r>
                        <a:rPr lang="en-US" sz="1600" dirty="0"/>
                        <a:t>100 * </a:t>
                      </a:r>
                      <a:r>
                        <a:rPr lang="en-US" sz="1600" dirty="0" err="1"/>
                        <a:t>processorcount</a:t>
                      </a:r>
                      <a:endParaRPr lang="en-US" sz="1600" dirty="0"/>
                    </a:p>
                  </a:txBody>
                  <a:tcPr marL="19951" marR="19951" marT="9976" marB="9976" anchor="ctr">
                    <a:lnL>
                      <a:noFill/>
                    </a:lnL>
                    <a:lnR>
                      <a:noFill/>
                    </a:lnR>
                    <a:lnT>
                      <a:noFill/>
                    </a:lnT>
                    <a:lnB>
                      <a:noFill/>
                    </a:lnB>
                  </a:tcPr>
                </a:tc>
              </a:tr>
            </a:tbl>
          </a:graphicData>
        </a:graphic>
      </p:graphicFrame>
      <p:sp>
        <p:nvSpPr>
          <p:cNvPr id="6" name="Rectangle 1"/>
          <p:cNvSpPr>
            <a:spLocks noGrp="1" noChangeArrowheads="1"/>
          </p:cNvSpPr>
          <p:nvPr>
            <p:ph type="title"/>
          </p:nvPr>
        </p:nvSpPr>
        <p:spPr bwMode="auto">
          <a:xfrm>
            <a:off x="127000" y="-17780"/>
            <a:ext cx="8477448"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tx1"/>
                </a:solidFill>
                <a:effectLst/>
                <a:latin typeface="Segoe UI" pitchFamily="34" charset="0"/>
                <a:cs typeface="Segoe UI" pitchFamily="34" charset="0"/>
              </a:rPr>
              <a:t>Default values for WCF throttling</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3726246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Debugging</a:t>
            </a:r>
            <a:endParaRPr lang="en-US" dirty="0"/>
          </a:p>
        </p:txBody>
      </p:sp>
      <p:sp>
        <p:nvSpPr>
          <p:cNvPr id="3" name="Content Placeholder 2"/>
          <p:cNvSpPr>
            <a:spLocks noGrp="1"/>
          </p:cNvSpPr>
          <p:nvPr>
            <p:ph idx="1"/>
          </p:nvPr>
        </p:nvSpPr>
        <p:spPr>
          <a:xfrm>
            <a:off x="107950" y="1584325"/>
            <a:ext cx="8915400" cy="535531"/>
          </a:xfrm>
        </p:spPr>
        <p:txBody>
          <a:bodyPr/>
          <a:lstStyle/>
          <a:p>
            <a:r>
              <a:rPr lang="en-US" dirty="0" smtClean="0"/>
              <a:t>Demo</a:t>
            </a:r>
            <a:endParaRPr lang="en-US" dirty="0"/>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Security</a:t>
            </a:r>
            <a:endParaRPr lang="en-US" dirty="0"/>
          </a:p>
        </p:txBody>
      </p:sp>
      <p:pic>
        <p:nvPicPr>
          <p:cNvPr id="254978" name="Picture 2" descr="Figure3.gif"/>
          <p:cNvPicPr>
            <a:picLocks noChangeAspect="1" noChangeArrowheads="1"/>
          </p:cNvPicPr>
          <p:nvPr/>
        </p:nvPicPr>
        <p:blipFill>
          <a:blip r:embed="rId2" cstate="print"/>
          <a:srcRect/>
          <a:stretch>
            <a:fillRect/>
          </a:stretch>
        </p:blipFill>
        <p:spPr bwMode="auto">
          <a:xfrm>
            <a:off x="0" y="2276872"/>
            <a:ext cx="9051023" cy="1919089"/>
          </a:xfrm>
          <a:prstGeom prst="rect">
            <a:avLst/>
          </a:prstGeom>
          <a:noFill/>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Security Features</a:t>
            </a:r>
            <a:endParaRPr lang="en-US" dirty="0"/>
          </a:p>
        </p:txBody>
      </p:sp>
      <p:sp>
        <p:nvSpPr>
          <p:cNvPr id="3" name="Content Placeholder 2"/>
          <p:cNvSpPr>
            <a:spLocks noGrp="1"/>
          </p:cNvSpPr>
          <p:nvPr>
            <p:ph idx="1"/>
          </p:nvPr>
        </p:nvSpPr>
        <p:spPr>
          <a:xfrm>
            <a:off x="107950" y="1584325"/>
            <a:ext cx="8915400" cy="2899255"/>
          </a:xfrm>
        </p:spPr>
        <p:txBody>
          <a:bodyPr/>
          <a:lstStyle/>
          <a:p>
            <a:r>
              <a:rPr lang="en-US" b="1" dirty="0" smtClean="0"/>
              <a:t>Auditing</a:t>
            </a:r>
          </a:p>
          <a:p>
            <a:r>
              <a:rPr lang="en-US" b="1" dirty="0" smtClean="0"/>
              <a:t>Authentication</a:t>
            </a:r>
          </a:p>
          <a:p>
            <a:r>
              <a:rPr lang="en-US" b="1" dirty="0" smtClean="0"/>
              <a:t>Authorization</a:t>
            </a:r>
          </a:p>
          <a:p>
            <a:r>
              <a:rPr lang="en-US" b="1" dirty="0" smtClean="0"/>
              <a:t>Confidentiality</a:t>
            </a:r>
          </a:p>
          <a:p>
            <a:r>
              <a:rPr lang="en-US" b="1" dirty="0" smtClean="0"/>
              <a:t>Integrity</a:t>
            </a:r>
            <a:endParaRPr lang="en-US" dirty="0"/>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of WCF Security</a:t>
            </a:r>
            <a:endParaRPr lang="en-US" dirty="0"/>
          </a:p>
        </p:txBody>
      </p:sp>
      <p:sp>
        <p:nvSpPr>
          <p:cNvPr id="3" name="Content Placeholder 2"/>
          <p:cNvSpPr>
            <a:spLocks noGrp="1"/>
          </p:cNvSpPr>
          <p:nvPr>
            <p:ph idx="1"/>
          </p:nvPr>
        </p:nvSpPr>
        <p:spPr>
          <a:xfrm>
            <a:off x="107950" y="1584325"/>
            <a:ext cx="8915400" cy="4081117"/>
          </a:xfrm>
        </p:spPr>
        <p:txBody>
          <a:bodyPr/>
          <a:lstStyle/>
          <a:p>
            <a:r>
              <a:rPr lang="en-US" b="1" dirty="0" smtClean="0"/>
              <a:t>Transfer security</a:t>
            </a:r>
            <a:r>
              <a:rPr lang="en-US" dirty="0" smtClean="0"/>
              <a:t>. Responsible for providing message confidentiality, data integrity, and authentication of communicating parties.</a:t>
            </a:r>
          </a:p>
          <a:p>
            <a:r>
              <a:rPr lang="en-US" b="1" dirty="0" smtClean="0"/>
              <a:t>Authorization</a:t>
            </a:r>
            <a:r>
              <a:rPr lang="en-US" dirty="0" smtClean="0"/>
              <a:t>. Responsible for providing a framework for making authorization decisions.</a:t>
            </a:r>
          </a:p>
          <a:p>
            <a:r>
              <a:rPr lang="en-US" b="1" dirty="0" smtClean="0"/>
              <a:t>Auditing</a:t>
            </a:r>
            <a:r>
              <a:rPr lang="en-US" dirty="0" smtClean="0"/>
              <a:t>. Responsible for logging security-related events to the audit log.</a:t>
            </a:r>
          </a:p>
          <a:p>
            <a:endParaRPr lang="en-US" dirty="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and </a:t>
            </a:r>
            <a:r>
              <a:rPr lang="en-US" dirty="0" err="1" smtClean="0"/>
              <a:t>Behaviours</a:t>
            </a:r>
            <a:endParaRPr lang="en-US" dirty="0"/>
          </a:p>
        </p:txBody>
      </p:sp>
      <p:graphicFrame>
        <p:nvGraphicFramePr>
          <p:cNvPr id="4" name="Table 3"/>
          <p:cNvGraphicFramePr>
            <a:graphicFrameLocks noGrp="1"/>
          </p:cNvGraphicFramePr>
          <p:nvPr/>
        </p:nvGraphicFramePr>
        <p:xfrm>
          <a:off x="323528" y="1397000"/>
          <a:ext cx="8352927" cy="4216400"/>
        </p:xfrm>
        <a:graphic>
          <a:graphicData uri="http://schemas.openxmlformats.org/drawingml/2006/table">
            <a:tbl>
              <a:tblPr/>
              <a:tblGrid>
                <a:gridCol w="2784309"/>
                <a:gridCol w="2784309"/>
                <a:gridCol w="2784309"/>
              </a:tblGrid>
              <a:tr h="568960">
                <a:tc>
                  <a:txBody>
                    <a:bodyPr/>
                    <a:lstStyle/>
                    <a:p>
                      <a:r>
                        <a:rPr lang="en-US" sz="1800"/>
                        <a:t>Binding</a:t>
                      </a:r>
                    </a:p>
                  </a:txBody>
                  <a:tcPr marL="81280" marR="81280" marT="40640" marB="40640" anchor="ctr">
                    <a:lnL>
                      <a:noFill/>
                    </a:lnL>
                    <a:lnR>
                      <a:noFill/>
                    </a:lnR>
                    <a:lnT>
                      <a:noFill/>
                    </a:lnT>
                    <a:lnB>
                      <a:noFill/>
                    </a:lnB>
                  </a:tcPr>
                </a:tc>
                <a:tc>
                  <a:txBody>
                    <a:bodyPr/>
                    <a:lstStyle/>
                    <a:p>
                      <a:r>
                        <a:rPr lang="en-US" sz="1800"/>
                        <a:t>Common scenarios</a:t>
                      </a:r>
                    </a:p>
                  </a:txBody>
                  <a:tcPr marL="81280" marR="81280" marT="40640" marB="40640" anchor="ctr">
                    <a:lnL>
                      <a:noFill/>
                    </a:lnL>
                    <a:lnR>
                      <a:noFill/>
                    </a:lnR>
                    <a:lnT>
                      <a:noFill/>
                    </a:lnT>
                    <a:lnB>
                      <a:noFill/>
                    </a:lnB>
                  </a:tcPr>
                </a:tc>
                <a:tc>
                  <a:txBody>
                    <a:bodyPr/>
                    <a:lstStyle/>
                    <a:p>
                      <a:r>
                        <a:rPr lang="en-US" sz="1800"/>
                        <a:t>Default security settings</a:t>
                      </a:r>
                    </a:p>
                  </a:txBody>
                  <a:tcPr marL="81280" marR="81280" marT="40640" marB="40640" anchor="ctr">
                    <a:lnL>
                      <a:noFill/>
                    </a:lnL>
                    <a:lnR>
                      <a:noFill/>
                    </a:lnR>
                    <a:lnT>
                      <a:noFill/>
                    </a:lnT>
                    <a:lnB>
                      <a:noFill/>
                    </a:lnB>
                  </a:tcPr>
                </a:tc>
              </a:tr>
              <a:tr h="568960">
                <a:tc>
                  <a:txBody>
                    <a:bodyPr/>
                    <a:lstStyle/>
                    <a:p>
                      <a:r>
                        <a:rPr lang="en-US" sz="1800" b="1"/>
                        <a:t>basicHttpBinding</a:t>
                      </a:r>
                      <a:endParaRPr lang="en-US" sz="1800"/>
                    </a:p>
                  </a:txBody>
                  <a:tcPr marL="81280" marR="81280" marT="40640" marB="40640" anchor="ctr">
                    <a:lnL>
                      <a:noFill/>
                    </a:lnL>
                    <a:lnR>
                      <a:noFill/>
                    </a:lnR>
                    <a:lnT>
                      <a:noFill/>
                    </a:lnT>
                    <a:lnB>
                      <a:noFill/>
                    </a:lnB>
                  </a:tcPr>
                </a:tc>
                <a:tc>
                  <a:txBody>
                    <a:bodyPr/>
                    <a:lstStyle/>
                    <a:p>
                      <a:r>
                        <a:rPr lang="en-US" sz="1800"/>
                        <a:t>Legacy Web service protocols</a:t>
                      </a:r>
                    </a:p>
                  </a:txBody>
                  <a:tcPr marL="81280" marR="81280" marT="40640" marB="40640" anchor="ctr">
                    <a:lnL>
                      <a:noFill/>
                    </a:lnL>
                    <a:lnR>
                      <a:noFill/>
                    </a:lnR>
                    <a:lnT>
                      <a:noFill/>
                    </a:lnT>
                    <a:lnB>
                      <a:noFill/>
                    </a:lnB>
                  </a:tcPr>
                </a:tc>
                <a:tc>
                  <a:txBody>
                    <a:bodyPr/>
                    <a:lstStyle/>
                    <a:p>
                      <a:r>
                        <a:rPr lang="en-US" sz="1800"/>
                        <a:t>No security</a:t>
                      </a:r>
                    </a:p>
                  </a:txBody>
                  <a:tcPr marL="81280" marR="81280" marT="40640" marB="40640" anchor="ctr">
                    <a:lnL>
                      <a:noFill/>
                    </a:lnL>
                    <a:lnR>
                      <a:noFill/>
                    </a:lnR>
                    <a:lnT>
                      <a:noFill/>
                    </a:lnT>
                    <a:lnB>
                      <a:noFill/>
                    </a:lnB>
                  </a:tcPr>
                </a:tc>
              </a:tr>
              <a:tr h="1056640">
                <a:tc>
                  <a:txBody>
                    <a:bodyPr/>
                    <a:lstStyle/>
                    <a:p>
                      <a:r>
                        <a:rPr lang="en-US" sz="1800" b="1"/>
                        <a:t>netTcpBinding</a:t>
                      </a:r>
                      <a:endParaRPr lang="en-US" sz="1800"/>
                    </a:p>
                  </a:txBody>
                  <a:tcPr marL="81280" marR="81280" marT="40640" marB="40640" anchor="ctr">
                    <a:lnL>
                      <a:noFill/>
                    </a:lnL>
                    <a:lnR>
                      <a:noFill/>
                    </a:lnR>
                    <a:lnT>
                      <a:noFill/>
                    </a:lnT>
                    <a:lnB>
                      <a:noFill/>
                    </a:lnB>
                  </a:tcPr>
                </a:tc>
                <a:tc>
                  <a:txBody>
                    <a:bodyPr/>
                    <a:lstStyle/>
                    <a:p>
                      <a:r>
                        <a:rPr lang="en-US" sz="1800"/>
                        <a:t>Binary TCP communication between machines</a:t>
                      </a:r>
                    </a:p>
                  </a:txBody>
                  <a:tcPr marL="81280" marR="81280" marT="40640" marB="40640" anchor="ctr">
                    <a:lnL>
                      <a:noFill/>
                    </a:lnL>
                    <a:lnR>
                      <a:noFill/>
                    </a:lnR>
                    <a:lnT>
                      <a:noFill/>
                    </a:lnT>
                    <a:lnB>
                      <a:noFill/>
                    </a:lnB>
                  </a:tcPr>
                </a:tc>
                <a:tc>
                  <a:txBody>
                    <a:bodyPr/>
                    <a:lstStyle/>
                    <a:p>
                      <a:r>
                        <a:rPr lang="en-US" sz="1800"/>
                        <a:t>Transport security with Windows authentication</a:t>
                      </a:r>
                    </a:p>
                  </a:txBody>
                  <a:tcPr marL="81280" marR="81280" marT="40640" marB="40640" anchor="ctr">
                    <a:lnL>
                      <a:noFill/>
                    </a:lnL>
                    <a:lnR>
                      <a:noFill/>
                    </a:lnR>
                    <a:lnT>
                      <a:noFill/>
                    </a:lnT>
                    <a:lnB>
                      <a:noFill/>
                    </a:lnB>
                  </a:tcPr>
                </a:tc>
              </a:tr>
              <a:tr h="812800">
                <a:tc>
                  <a:txBody>
                    <a:bodyPr/>
                    <a:lstStyle/>
                    <a:p>
                      <a:r>
                        <a:rPr lang="en-US" sz="1800" b="1"/>
                        <a:t>wsFederationHttpBinding</a:t>
                      </a:r>
                      <a:endParaRPr lang="en-US" sz="1800"/>
                    </a:p>
                  </a:txBody>
                  <a:tcPr marL="81280" marR="81280" marT="40640" marB="40640" anchor="ctr">
                    <a:lnL>
                      <a:noFill/>
                    </a:lnL>
                    <a:lnR>
                      <a:noFill/>
                    </a:lnR>
                    <a:lnT>
                      <a:noFill/>
                    </a:lnT>
                    <a:lnB>
                      <a:noFill/>
                    </a:lnB>
                  </a:tcPr>
                </a:tc>
                <a:tc>
                  <a:txBody>
                    <a:bodyPr/>
                    <a:lstStyle/>
                    <a:p>
                      <a:r>
                        <a:rPr lang="en-US" sz="1800"/>
                        <a:t>Federated security scenarios</a:t>
                      </a:r>
                    </a:p>
                  </a:txBody>
                  <a:tcPr marL="81280" marR="81280" marT="40640" marB="40640" anchor="ctr">
                    <a:lnL>
                      <a:noFill/>
                    </a:lnL>
                    <a:lnR>
                      <a:noFill/>
                    </a:lnR>
                    <a:lnT>
                      <a:noFill/>
                    </a:lnT>
                    <a:lnB>
                      <a:noFill/>
                    </a:lnB>
                  </a:tcPr>
                </a:tc>
                <a:tc>
                  <a:txBody>
                    <a:bodyPr/>
                    <a:lstStyle/>
                    <a:p>
                      <a:r>
                        <a:rPr lang="en-US" sz="1800"/>
                        <a:t>Message security with issue token authentication</a:t>
                      </a:r>
                    </a:p>
                  </a:txBody>
                  <a:tcPr marL="81280" marR="81280" marT="40640" marB="40640" anchor="ctr">
                    <a:lnL>
                      <a:noFill/>
                    </a:lnL>
                    <a:lnR>
                      <a:noFill/>
                    </a:lnR>
                    <a:lnT>
                      <a:noFill/>
                    </a:lnT>
                    <a:lnB>
                      <a:noFill/>
                    </a:lnB>
                  </a:tcPr>
                </a:tc>
              </a:tr>
              <a:tr h="1056640">
                <a:tc>
                  <a:txBody>
                    <a:bodyPr/>
                    <a:lstStyle/>
                    <a:p>
                      <a:r>
                        <a:rPr lang="en-US" sz="1800" b="1"/>
                        <a:t>wsHttpBinding</a:t>
                      </a:r>
                      <a:endParaRPr lang="en-US" sz="1800"/>
                    </a:p>
                  </a:txBody>
                  <a:tcPr marL="81280" marR="81280" marT="40640" marB="40640" anchor="ctr">
                    <a:lnL>
                      <a:noFill/>
                    </a:lnL>
                    <a:lnR>
                      <a:noFill/>
                    </a:lnR>
                    <a:lnT>
                      <a:noFill/>
                    </a:lnT>
                    <a:lnB>
                      <a:noFill/>
                    </a:lnB>
                  </a:tcPr>
                </a:tc>
                <a:tc>
                  <a:txBody>
                    <a:bodyPr/>
                    <a:lstStyle/>
                    <a:p>
                      <a:r>
                        <a:rPr lang="en-US" sz="1800"/>
                        <a:t>Leveraging security standards (WS-Security)</a:t>
                      </a:r>
                    </a:p>
                  </a:txBody>
                  <a:tcPr marL="81280" marR="81280" marT="40640" marB="40640" anchor="ctr">
                    <a:lnL>
                      <a:noFill/>
                    </a:lnL>
                    <a:lnR>
                      <a:noFill/>
                    </a:lnR>
                    <a:lnT>
                      <a:noFill/>
                    </a:lnT>
                    <a:lnB>
                      <a:noFill/>
                    </a:lnB>
                  </a:tcPr>
                </a:tc>
                <a:tc>
                  <a:txBody>
                    <a:bodyPr/>
                    <a:lstStyle/>
                    <a:p>
                      <a:r>
                        <a:rPr lang="en-US" sz="1800" dirty="0"/>
                        <a:t>Message security with Windows authentication</a:t>
                      </a:r>
                    </a:p>
                  </a:txBody>
                  <a:tcPr marL="81280" marR="81280" marT="40640" marB="40640"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Transfer Security / Security Mode</a:t>
            </a:r>
            <a:endParaRPr lang="en-US" dirty="0"/>
          </a:p>
        </p:txBody>
      </p:sp>
      <p:graphicFrame>
        <p:nvGraphicFramePr>
          <p:cNvPr id="4" name="Table 3"/>
          <p:cNvGraphicFramePr>
            <a:graphicFrameLocks noGrp="1"/>
          </p:cNvGraphicFramePr>
          <p:nvPr/>
        </p:nvGraphicFramePr>
        <p:xfrm>
          <a:off x="323528" y="1412775"/>
          <a:ext cx="8820472" cy="5496169"/>
        </p:xfrm>
        <a:graphic>
          <a:graphicData uri="http://schemas.openxmlformats.org/drawingml/2006/table">
            <a:tbl>
              <a:tblPr/>
              <a:tblGrid>
                <a:gridCol w="2398549"/>
                <a:gridCol w="6421923"/>
              </a:tblGrid>
              <a:tr h="367994">
                <a:tc>
                  <a:txBody>
                    <a:bodyPr/>
                    <a:lstStyle/>
                    <a:p>
                      <a:r>
                        <a:rPr lang="en-US" sz="1800"/>
                        <a:t>Mode</a:t>
                      </a:r>
                    </a:p>
                  </a:txBody>
                  <a:tcPr marL="40640" marR="40640" marT="20320" marB="20320" anchor="ctr">
                    <a:lnL>
                      <a:noFill/>
                    </a:lnL>
                    <a:lnR>
                      <a:noFill/>
                    </a:lnR>
                    <a:lnT>
                      <a:noFill/>
                    </a:lnT>
                    <a:lnB>
                      <a:noFill/>
                    </a:lnB>
                  </a:tcPr>
                </a:tc>
                <a:tc>
                  <a:txBody>
                    <a:bodyPr/>
                    <a:lstStyle/>
                    <a:p>
                      <a:r>
                        <a:rPr lang="en-US" sz="1800"/>
                        <a:t>Description</a:t>
                      </a:r>
                    </a:p>
                  </a:txBody>
                  <a:tcPr marL="40640" marR="40640" marT="20320" marB="20320" anchor="ctr">
                    <a:lnL>
                      <a:noFill/>
                    </a:lnL>
                    <a:lnR>
                      <a:noFill/>
                    </a:lnR>
                    <a:lnT>
                      <a:noFill/>
                    </a:lnT>
                    <a:lnB>
                      <a:noFill/>
                    </a:lnB>
                  </a:tcPr>
                </a:tc>
              </a:tr>
              <a:tr h="688505">
                <a:tc>
                  <a:txBody>
                    <a:bodyPr/>
                    <a:lstStyle/>
                    <a:p>
                      <a:r>
                        <a:rPr lang="en-US" sz="1800"/>
                        <a:t>None</a:t>
                      </a:r>
                    </a:p>
                  </a:txBody>
                  <a:tcPr marL="40640" marR="40640" marT="20320" marB="20320" anchor="ctr">
                    <a:lnL>
                      <a:noFill/>
                    </a:lnL>
                    <a:lnR>
                      <a:noFill/>
                    </a:lnR>
                    <a:lnT>
                      <a:noFill/>
                    </a:lnT>
                    <a:lnB>
                      <a:noFill/>
                    </a:lnB>
                  </a:tcPr>
                </a:tc>
                <a:tc>
                  <a:txBody>
                    <a:bodyPr/>
                    <a:lstStyle/>
                    <a:p>
                      <a:r>
                        <a:rPr lang="en-US" sz="1800"/>
                        <a:t>No security is provided; all information is passed in clear text.</a:t>
                      </a:r>
                    </a:p>
                  </a:txBody>
                  <a:tcPr marL="40640" marR="40640" marT="20320" marB="20320" anchor="ctr">
                    <a:lnL>
                      <a:noFill/>
                    </a:lnL>
                    <a:lnR>
                      <a:noFill/>
                    </a:lnR>
                    <a:lnT>
                      <a:noFill/>
                    </a:lnT>
                    <a:lnB>
                      <a:noFill/>
                    </a:lnB>
                  </a:tcPr>
                </a:tc>
              </a:tr>
              <a:tr h="688505">
                <a:tc>
                  <a:txBody>
                    <a:bodyPr/>
                    <a:lstStyle/>
                    <a:p>
                      <a:r>
                        <a:rPr lang="en-US" sz="1800"/>
                        <a:t>Transport</a:t>
                      </a:r>
                    </a:p>
                  </a:txBody>
                  <a:tcPr marL="40640" marR="40640" marT="20320" marB="20320" anchor="ctr">
                    <a:lnL>
                      <a:noFill/>
                    </a:lnL>
                    <a:lnR>
                      <a:noFill/>
                    </a:lnR>
                    <a:lnT>
                      <a:noFill/>
                    </a:lnT>
                    <a:lnB>
                      <a:noFill/>
                    </a:lnB>
                  </a:tcPr>
                </a:tc>
                <a:tc>
                  <a:txBody>
                    <a:bodyPr/>
                    <a:lstStyle/>
                    <a:p>
                      <a:r>
                        <a:rPr lang="en-US" sz="1800"/>
                        <a:t>Mutual authentication and message protection are provided at the transport level.</a:t>
                      </a:r>
                    </a:p>
                  </a:txBody>
                  <a:tcPr marL="40640" marR="40640" marT="20320" marB="20320" anchor="ctr">
                    <a:lnL>
                      <a:noFill/>
                    </a:lnL>
                    <a:lnR>
                      <a:noFill/>
                    </a:lnR>
                    <a:lnT>
                      <a:noFill/>
                    </a:lnT>
                    <a:lnB>
                      <a:noFill/>
                    </a:lnB>
                  </a:tcPr>
                </a:tc>
              </a:tr>
              <a:tr h="688505">
                <a:tc>
                  <a:txBody>
                    <a:bodyPr/>
                    <a:lstStyle/>
                    <a:p>
                      <a:r>
                        <a:rPr lang="en-US" sz="1800"/>
                        <a:t>Message</a:t>
                      </a:r>
                    </a:p>
                  </a:txBody>
                  <a:tcPr marL="40640" marR="40640" marT="20320" marB="20320" anchor="ctr">
                    <a:lnL>
                      <a:noFill/>
                    </a:lnL>
                    <a:lnR>
                      <a:noFill/>
                    </a:lnR>
                    <a:lnT>
                      <a:noFill/>
                    </a:lnT>
                    <a:lnB>
                      <a:noFill/>
                    </a:lnB>
                  </a:tcPr>
                </a:tc>
                <a:tc>
                  <a:txBody>
                    <a:bodyPr/>
                    <a:lstStyle/>
                    <a:p>
                      <a:r>
                        <a:rPr lang="en-US" sz="1800"/>
                        <a:t>Mutual authentication and message protection are provided at the message level.</a:t>
                      </a:r>
                    </a:p>
                  </a:txBody>
                  <a:tcPr marL="40640" marR="40640" marT="20320" marB="20320" anchor="ctr">
                    <a:lnL>
                      <a:noFill/>
                    </a:lnL>
                    <a:lnR>
                      <a:noFill/>
                    </a:lnR>
                    <a:lnT>
                      <a:noFill/>
                    </a:lnT>
                    <a:lnB>
                      <a:noFill/>
                    </a:lnB>
                  </a:tcPr>
                </a:tc>
              </a:tr>
              <a:tr h="1044628">
                <a:tc>
                  <a:txBody>
                    <a:bodyPr/>
                    <a:lstStyle/>
                    <a:p>
                      <a:r>
                        <a:rPr lang="en-US" sz="1800"/>
                        <a:t>Both</a:t>
                      </a:r>
                    </a:p>
                  </a:txBody>
                  <a:tcPr marL="40640" marR="40640" marT="20320" marB="20320" anchor="ctr">
                    <a:lnL>
                      <a:noFill/>
                    </a:lnL>
                    <a:lnR>
                      <a:noFill/>
                    </a:lnR>
                    <a:lnT>
                      <a:noFill/>
                    </a:lnT>
                    <a:lnB>
                      <a:noFill/>
                    </a:lnB>
                  </a:tcPr>
                </a:tc>
                <a:tc>
                  <a:txBody>
                    <a:bodyPr/>
                    <a:lstStyle/>
                    <a:p>
                      <a:r>
                        <a:rPr lang="en-US" sz="1800"/>
                        <a:t>Mutual authentication and message protection are provided at both the transport and message levels. This is far more than is necessary for most scenarios.</a:t>
                      </a:r>
                    </a:p>
                  </a:txBody>
                  <a:tcPr marL="40640" marR="40640" marT="20320" marB="20320" anchor="ctr">
                    <a:lnL>
                      <a:noFill/>
                    </a:lnL>
                    <a:lnR>
                      <a:noFill/>
                    </a:lnR>
                    <a:lnT>
                      <a:noFill/>
                    </a:lnT>
                    <a:lnB>
                      <a:noFill/>
                    </a:lnB>
                  </a:tcPr>
                </a:tc>
              </a:tr>
              <a:tr h="1009016">
                <a:tc>
                  <a:txBody>
                    <a:bodyPr/>
                    <a:lstStyle/>
                    <a:p>
                      <a:r>
                        <a:rPr lang="en-US" sz="1800"/>
                        <a:t>TransportWithMessageCredential</a:t>
                      </a:r>
                    </a:p>
                  </a:txBody>
                  <a:tcPr marL="40640" marR="40640" marT="20320" marB="20320" anchor="ctr">
                    <a:lnL>
                      <a:noFill/>
                    </a:lnL>
                    <a:lnR>
                      <a:noFill/>
                    </a:lnR>
                    <a:lnT>
                      <a:noFill/>
                    </a:lnT>
                    <a:lnB>
                      <a:noFill/>
                    </a:lnB>
                  </a:tcPr>
                </a:tc>
                <a:tc>
                  <a:txBody>
                    <a:bodyPr/>
                    <a:lstStyle/>
                    <a:p>
                      <a:r>
                        <a:rPr lang="en-US" sz="1800"/>
                        <a:t>Client authentication is provided at the message level, and message protection and service authentication are provided at the transport level.</a:t>
                      </a:r>
                    </a:p>
                  </a:txBody>
                  <a:tcPr marL="40640" marR="40640" marT="20320" marB="20320" anchor="ctr">
                    <a:lnL>
                      <a:noFill/>
                    </a:lnL>
                    <a:lnR>
                      <a:noFill/>
                    </a:lnR>
                    <a:lnT>
                      <a:noFill/>
                    </a:lnT>
                    <a:lnB>
                      <a:noFill/>
                    </a:lnB>
                  </a:tcPr>
                </a:tc>
              </a:tr>
              <a:tr h="1009016">
                <a:tc>
                  <a:txBody>
                    <a:bodyPr/>
                    <a:lstStyle/>
                    <a:p>
                      <a:r>
                        <a:rPr lang="en-US" sz="1800"/>
                        <a:t>TransportCredentialOnly</a:t>
                      </a:r>
                    </a:p>
                  </a:txBody>
                  <a:tcPr marL="40640" marR="40640" marT="20320" marB="20320" anchor="ctr">
                    <a:lnL>
                      <a:noFill/>
                    </a:lnL>
                    <a:lnR>
                      <a:noFill/>
                    </a:lnR>
                    <a:lnT>
                      <a:noFill/>
                    </a:lnT>
                    <a:lnB>
                      <a:noFill/>
                    </a:lnB>
                  </a:tcPr>
                </a:tc>
                <a:tc>
                  <a:txBody>
                    <a:bodyPr/>
                    <a:lstStyle/>
                    <a:p>
                      <a:r>
                        <a:rPr lang="en-US" sz="1800" dirty="0"/>
                        <a:t>Mutual authentication is provided at the transport level; no message protection is provided. This option is available only on </a:t>
                      </a:r>
                      <a:r>
                        <a:rPr lang="en-US" sz="1800" dirty="0" err="1"/>
                        <a:t>basicHttpBinding</a:t>
                      </a:r>
                      <a:r>
                        <a:rPr lang="en-US" sz="1800" dirty="0"/>
                        <a:t>.</a:t>
                      </a:r>
                    </a:p>
                  </a:txBody>
                  <a:tcPr marL="40640" marR="40640" marT="20320" marB="20320"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Security</a:t>
            </a:r>
            <a:endParaRPr lang="en-US" dirty="0">
              <a:solidFill>
                <a:schemeClr val="tx1"/>
              </a:solidFill>
            </a:endParaRPr>
          </a:p>
        </p:txBody>
      </p:sp>
      <p:pic>
        <p:nvPicPr>
          <p:cNvPr id="240642" name="Picture 2" descr="Ff650862.CH04-Fig1(en-us,PandP.10).png"/>
          <p:cNvPicPr>
            <a:picLocks noChangeAspect="1" noChangeArrowheads="1"/>
          </p:cNvPicPr>
          <p:nvPr/>
        </p:nvPicPr>
        <p:blipFill>
          <a:blip r:embed="rId3" cstate="print"/>
          <a:srcRect/>
          <a:stretch>
            <a:fillRect/>
          </a:stretch>
        </p:blipFill>
        <p:spPr bwMode="auto">
          <a:xfrm>
            <a:off x="971600" y="1700808"/>
            <a:ext cx="7898994" cy="3772172"/>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cstate="print"/>
          <a:srcRect/>
          <a:stretch>
            <a:fillRect/>
          </a:stretch>
        </p:blipFill>
        <p:spPr bwMode="auto">
          <a:xfrm>
            <a:off x="230946" y="1196752"/>
            <a:ext cx="8796344" cy="5328592"/>
          </a:xfrm>
          <a:prstGeom prst="rect">
            <a:avLst/>
          </a:prstGeom>
          <a:noFill/>
          <a:ln w="9525">
            <a:noFill/>
            <a:miter lim="800000"/>
            <a:headEnd/>
            <a:tailEnd/>
          </a:ln>
        </p:spPr>
      </p:pic>
      <p:pic>
        <p:nvPicPr>
          <p:cNvPr id="119811" name="Picture 3"/>
          <p:cNvPicPr>
            <a:picLocks noChangeAspect="1" noChangeArrowheads="1"/>
          </p:cNvPicPr>
          <p:nvPr/>
        </p:nvPicPr>
        <p:blipFill>
          <a:blip r:embed="rId3" cstate="print"/>
          <a:srcRect/>
          <a:stretch>
            <a:fillRect/>
          </a:stretch>
        </p:blipFill>
        <p:spPr bwMode="auto">
          <a:xfrm>
            <a:off x="467544" y="404664"/>
            <a:ext cx="3538679" cy="57606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Security</a:t>
            </a:r>
            <a:endParaRPr lang="en-US" dirty="0"/>
          </a:p>
        </p:txBody>
      </p:sp>
      <p:sp>
        <p:nvSpPr>
          <p:cNvPr id="3" name="Content Placeholder 2"/>
          <p:cNvSpPr>
            <a:spLocks noGrp="1"/>
          </p:cNvSpPr>
          <p:nvPr>
            <p:ph idx="1"/>
          </p:nvPr>
        </p:nvSpPr>
        <p:spPr>
          <a:xfrm>
            <a:off x="107950" y="1584325"/>
            <a:ext cx="8915400" cy="4524315"/>
          </a:xfrm>
        </p:spPr>
        <p:txBody>
          <a:bodyPr/>
          <a:lstStyle/>
          <a:p>
            <a:r>
              <a:rPr lang="en-US" dirty="0" smtClean="0"/>
              <a:t>Use transport security for the following scenarios: </a:t>
            </a:r>
          </a:p>
          <a:p>
            <a:r>
              <a:rPr lang="en-US" dirty="0" smtClean="0"/>
              <a:t>You are sending a message directly from your application to a WCF service and the message will not be routed through intermediate systems.</a:t>
            </a:r>
          </a:p>
          <a:p>
            <a:r>
              <a:rPr lang="en-US" dirty="0" smtClean="0"/>
              <a:t>You have both the service and the client in an intranet.</a:t>
            </a:r>
          </a:p>
          <a:p>
            <a:endParaRPr lang="en-US"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Security</a:t>
            </a:r>
            <a:endParaRPr lang="en-US" dirty="0"/>
          </a:p>
        </p:txBody>
      </p:sp>
      <p:sp>
        <p:nvSpPr>
          <p:cNvPr id="3" name="Content Placeholder 2"/>
          <p:cNvSpPr>
            <a:spLocks noGrp="1"/>
          </p:cNvSpPr>
          <p:nvPr>
            <p:ph idx="1"/>
          </p:nvPr>
        </p:nvSpPr>
        <p:spPr>
          <a:xfrm>
            <a:off x="107950" y="1584325"/>
            <a:ext cx="8915400" cy="4672048"/>
          </a:xfrm>
        </p:spPr>
        <p:txBody>
          <a:bodyPr/>
          <a:lstStyle/>
          <a:p>
            <a:r>
              <a:rPr lang="en-US" dirty="0" smtClean="0"/>
              <a:t>Using transport security has the following advantages:</a:t>
            </a:r>
          </a:p>
          <a:p>
            <a:r>
              <a:rPr lang="en-US" dirty="0" smtClean="0"/>
              <a:t>It provides interoperability, meaning that communicating parties do not need to understand the WS-Security specification.</a:t>
            </a:r>
          </a:p>
          <a:p>
            <a:r>
              <a:rPr lang="en-US" dirty="0" smtClean="0"/>
              <a:t>It may result in better performance. </a:t>
            </a:r>
          </a:p>
          <a:p>
            <a:r>
              <a:rPr lang="en-US" dirty="0" smtClean="0"/>
              <a:t>Hardware accelerators can be used to further improve performance. </a:t>
            </a:r>
          </a:p>
          <a:p>
            <a:endParaRPr lang="en-US"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Security</a:t>
            </a:r>
            <a:endParaRPr lang="en-US" dirty="0"/>
          </a:p>
        </p:txBody>
      </p:sp>
      <p:sp>
        <p:nvSpPr>
          <p:cNvPr id="3" name="Content Placeholder 2"/>
          <p:cNvSpPr>
            <a:spLocks noGrp="1"/>
          </p:cNvSpPr>
          <p:nvPr>
            <p:ph idx="1"/>
          </p:nvPr>
        </p:nvSpPr>
        <p:spPr>
          <a:xfrm>
            <a:off x="0" y="1124744"/>
            <a:ext cx="8915400" cy="6001643"/>
          </a:xfrm>
        </p:spPr>
        <p:txBody>
          <a:bodyPr/>
          <a:lstStyle/>
          <a:p>
            <a:r>
              <a:rPr lang="en-US" dirty="0" smtClean="0"/>
              <a:t>Using transport security has the following disadvantages:</a:t>
            </a:r>
          </a:p>
          <a:p>
            <a:r>
              <a:rPr lang="en-US" dirty="0" smtClean="0"/>
              <a:t>Because security is applied on a point-to-point basis, there is no provision for multiple hops or routing through intermediate application nodes. </a:t>
            </a:r>
          </a:p>
          <a:p>
            <a:r>
              <a:rPr lang="en-US" dirty="0" smtClean="0"/>
              <a:t>It supports a limited set of credentials and claims compared to message security. </a:t>
            </a:r>
          </a:p>
          <a:p>
            <a:r>
              <a:rPr lang="en-US" dirty="0" smtClean="0"/>
              <a:t>It is transport-dependent upon the underlying platform, transport mechanism, and security service provider such as NTLM or Kerberos. </a:t>
            </a:r>
          </a:p>
          <a:p>
            <a:endParaRPr lang="en-US" dirty="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Security</a:t>
            </a:r>
            <a:endParaRPr lang="en-US" dirty="0"/>
          </a:p>
        </p:txBody>
      </p:sp>
      <p:pic>
        <p:nvPicPr>
          <p:cNvPr id="241666" name="Picture 2" descr="Ff650862.CH04-Fig2(en-us,PandP.10).png"/>
          <p:cNvPicPr>
            <a:picLocks noChangeAspect="1" noChangeArrowheads="1"/>
          </p:cNvPicPr>
          <p:nvPr/>
        </p:nvPicPr>
        <p:blipFill>
          <a:blip r:embed="rId2" cstate="print"/>
          <a:srcRect/>
          <a:stretch>
            <a:fillRect/>
          </a:stretch>
        </p:blipFill>
        <p:spPr bwMode="auto">
          <a:xfrm>
            <a:off x="467544" y="1700808"/>
            <a:ext cx="8286114" cy="3957042"/>
          </a:xfrm>
          <a:prstGeom prst="rect">
            <a:avLst/>
          </a:prstGeom>
          <a:noFill/>
        </p:spPr>
      </p:pic>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Security</a:t>
            </a:r>
            <a:endParaRPr lang="en-US" dirty="0"/>
          </a:p>
        </p:txBody>
      </p:sp>
      <p:sp>
        <p:nvSpPr>
          <p:cNvPr id="3" name="Content Placeholder 2"/>
          <p:cNvSpPr>
            <a:spLocks noGrp="1"/>
          </p:cNvSpPr>
          <p:nvPr>
            <p:ph idx="1"/>
          </p:nvPr>
        </p:nvSpPr>
        <p:spPr>
          <a:xfrm>
            <a:off x="107950" y="1584325"/>
            <a:ext cx="8915400" cy="5853910"/>
          </a:xfrm>
        </p:spPr>
        <p:txBody>
          <a:bodyPr/>
          <a:lstStyle/>
          <a:p>
            <a:r>
              <a:rPr lang="en-US" dirty="0" smtClean="0"/>
              <a:t>Use message security for the following scenarios: </a:t>
            </a:r>
          </a:p>
          <a:p>
            <a:r>
              <a:rPr lang="en-US" dirty="0" smtClean="0"/>
              <a:t>You are sending a message to a WCF service, and the message is likely to be forwarded to other WCF services or may be routed through intermediate systems.</a:t>
            </a:r>
          </a:p>
          <a:p>
            <a:r>
              <a:rPr lang="en-US" dirty="0" smtClean="0"/>
              <a:t>Your WCF clients are accessing the WCF service over the Internet, it is possible that other intermediate systems may be used in between, and security is your top consideration.</a:t>
            </a:r>
          </a:p>
          <a:p>
            <a:endParaRPr lang="en-US"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Security</a:t>
            </a:r>
            <a:endParaRPr lang="en-US" dirty="0"/>
          </a:p>
        </p:txBody>
      </p:sp>
      <p:sp>
        <p:nvSpPr>
          <p:cNvPr id="3" name="Content Placeholder 2"/>
          <p:cNvSpPr>
            <a:spLocks noGrp="1"/>
          </p:cNvSpPr>
          <p:nvPr>
            <p:ph idx="1"/>
          </p:nvPr>
        </p:nvSpPr>
        <p:spPr>
          <a:xfrm>
            <a:off x="228600" y="980728"/>
            <a:ext cx="8915400" cy="7035772"/>
          </a:xfrm>
        </p:spPr>
        <p:txBody>
          <a:bodyPr/>
          <a:lstStyle/>
          <a:p>
            <a:r>
              <a:rPr lang="en-US" dirty="0" smtClean="0"/>
              <a:t>advantages:</a:t>
            </a:r>
          </a:p>
          <a:p>
            <a:r>
              <a:rPr lang="en-US" dirty="0" smtClean="0"/>
              <a:t>It provides end-to-end security. Because message security directly encrypts and signs the message, having intermediaries does not break the security.</a:t>
            </a:r>
          </a:p>
          <a:p>
            <a:r>
              <a:rPr lang="en-US" dirty="0" smtClean="0"/>
              <a:t>It allows partial or selective message encryption and signing, thus improving overall application performance.</a:t>
            </a:r>
          </a:p>
          <a:p>
            <a:r>
              <a:rPr lang="en-US" dirty="0" smtClean="0"/>
              <a:t>Message security is transport-independent and can be used with any transport protocol.</a:t>
            </a:r>
          </a:p>
          <a:p>
            <a:r>
              <a:rPr lang="en-US" dirty="0" smtClean="0"/>
              <a:t>It supports a wide set of credentials and claims, including issue token, which enables federated security. </a:t>
            </a:r>
          </a:p>
          <a:p>
            <a:endParaRPr lang="en-US"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Security</a:t>
            </a:r>
            <a:endParaRPr lang="en-US" dirty="0"/>
          </a:p>
        </p:txBody>
      </p:sp>
      <p:sp>
        <p:nvSpPr>
          <p:cNvPr id="3" name="Content Placeholder 2"/>
          <p:cNvSpPr>
            <a:spLocks noGrp="1"/>
          </p:cNvSpPr>
          <p:nvPr>
            <p:ph idx="1"/>
          </p:nvPr>
        </p:nvSpPr>
        <p:spPr>
          <a:xfrm>
            <a:off x="228600" y="980728"/>
            <a:ext cx="8915400" cy="5558445"/>
          </a:xfrm>
        </p:spPr>
        <p:txBody>
          <a:bodyPr/>
          <a:lstStyle/>
          <a:p>
            <a:r>
              <a:rPr lang="en-US" dirty="0" smtClean="0"/>
              <a:t>Using message security has following disadvantages:</a:t>
            </a:r>
          </a:p>
          <a:p>
            <a:r>
              <a:rPr lang="en-US" dirty="0" smtClean="0"/>
              <a:t>This option may reduce performance compared to transport security because each individual message is encrypted and signed. </a:t>
            </a:r>
          </a:p>
          <a:p>
            <a:r>
              <a:rPr lang="en-US" dirty="0" smtClean="0"/>
              <a:t>It does not support interoperability with older ASP.NET Web Services (ASMX) clients because it requires both the client and service to support WS-Security specifications. </a:t>
            </a:r>
          </a:p>
          <a:p>
            <a:r>
              <a:rPr lang="en-US" dirty="0" smtClean="0"/>
              <a:t>. </a:t>
            </a:r>
          </a:p>
          <a:p>
            <a:endParaRPr lang="en-US" dirty="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Message Security – Protection Levels  </a:t>
            </a:r>
            <a:endParaRPr lang="en-US" dirty="0"/>
          </a:p>
        </p:txBody>
      </p:sp>
      <p:graphicFrame>
        <p:nvGraphicFramePr>
          <p:cNvPr id="4" name="Table 3"/>
          <p:cNvGraphicFramePr>
            <a:graphicFrameLocks noGrp="1"/>
          </p:cNvGraphicFramePr>
          <p:nvPr/>
        </p:nvGraphicFramePr>
        <p:xfrm>
          <a:off x="755576" y="2011680"/>
          <a:ext cx="7992888" cy="3657600"/>
        </p:xfrm>
        <a:graphic>
          <a:graphicData uri="http://schemas.openxmlformats.org/drawingml/2006/table">
            <a:tbl>
              <a:tblPr/>
              <a:tblGrid>
                <a:gridCol w="3996444"/>
                <a:gridCol w="3996444"/>
              </a:tblGrid>
              <a:tr h="0">
                <a:tc>
                  <a:txBody>
                    <a:bodyPr/>
                    <a:lstStyle/>
                    <a:p>
                      <a:r>
                        <a:rPr lang="en-US" sz="2400" dirty="0"/>
                        <a:t>Mode</a:t>
                      </a:r>
                    </a:p>
                  </a:txBody>
                  <a:tcPr anchor="ctr">
                    <a:lnL>
                      <a:noFill/>
                    </a:lnL>
                    <a:lnR>
                      <a:noFill/>
                    </a:lnR>
                    <a:lnT>
                      <a:noFill/>
                    </a:lnT>
                    <a:lnB>
                      <a:noFill/>
                    </a:lnB>
                  </a:tcPr>
                </a:tc>
                <a:tc>
                  <a:txBody>
                    <a:bodyPr/>
                    <a:lstStyle/>
                    <a:p>
                      <a:r>
                        <a:rPr lang="en-US" sz="2400" dirty="0"/>
                        <a:t>Description</a:t>
                      </a:r>
                    </a:p>
                  </a:txBody>
                  <a:tcPr anchor="ctr">
                    <a:lnL>
                      <a:noFill/>
                    </a:lnL>
                    <a:lnR>
                      <a:noFill/>
                    </a:lnR>
                    <a:lnT>
                      <a:noFill/>
                    </a:lnT>
                    <a:lnB>
                      <a:noFill/>
                    </a:lnB>
                  </a:tcPr>
                </a:tc>
              </a:tr>
              <a:tr h="0">
                <a:tc>
                  <a:txBody>
                    <a:bodyPr/>
                    <a:lstStyle/>
                    <a:p>
                      <a:r>
                        <a:rPr lang="en-US" sz="2400"/>
                        <a:t>None</a:t>
                      </a:r>
                    </a:p>
                  </a:txBody>
                  <a:tcPr anchor="ctr">
                    <a:lnL>
                      <a:noFill/>
                    </a:lnL>
                    <a:lnR>
                      <a:noFill/>
                    </a:lnR>
                    <a:lnT>
                      <a:noFill/>
                    </a:lnT>
                    <a:lnB>
                      <a:noFill/>
                    </a:lnB>
                  </a:tcPr>
                </a:tc>
                <a:tc>
                  <a:txBody>
                    <a:bodyPr/>
                    <a:lstStyle/>
                    <a:p>
                      <a:r>
                        <a:rPr lang="en-US" sz="2400"/>
                        <a:t>Disables message protection.</a:t>
                      </a:r>
                    </a:p>
                  </a:txBody>
                  <a:tcPr anchor="ctr">
                    <a:lnL>
                      <a:noFill/>
                    </a:lnL>
                    <a:lnR>
                      <a:noFill/>
                    </a:lnR>
                    <a:lnT>
                      <a:noFill/>
                    </a:lnT>
                    <a:lnB>
                      <a:noFill/>
                    </a:lnB>
                  </a:tcPr>
                </a:tc>
              </a:tr>
              <a:tr h="0">
                <a:tc>
                  <a:txBody>
                    <a:bodyPr/>
                    <a:lstStyle/>
                    <a:p>
                      <a:r>
                        <a:rPr lang="en-US" sz="2400"/>
                        <a:t>Sign</a:t>
                      </a:r>
                    </a:p>
                  </a:txBody>
                  <a:tcPr anchor="ctr">
                    <a:lnL>
                      <a:noFill/>
                    </a:lnL>
                    <a:lnR>
                      <a:noFill/>
                    </a:lnR>
                    <a:lnT>
                      <a:noFill/>
                    </a:lnT>
                    <a:lnB>
                      <a:noFill/>
                    </a:lnB>
                  </a:tcPr>
                </a:tc>
                <a:tc>
                  <a:txBody>
                    <a:bodyPr/>
                    <a:lstStyle/>
                    <a:p>
                      <a:r>
                        <a:rPr lang="en-US" sz="2400"/>
                        <a:t>Signs but does not encrypt the message; should be used when data integrity is important.</a:t>
                      </a:r>
                    </a:p>
                  </a:txBody>
                  <a:tcPr anchor="ctr">
                    <a:lnL>
                      <a:noFill/>
                    </a:lnL>
                    <a:lnR>
                      <a:noFill/>
                    </a:lnR>
                    <a:lnT>
                      <a:noFill/>
                    </a:lnT>
                    <a:lnB>
                      <a:noFill/>
                    </a:lnB>
                  </a:tcPr>
                </a:tc>
              </a:tr>
              <a:tr h="0">
                <a:tc>
                  <a:txBody>
                    <a:bodyPr/>
                    <a:lstStyle/>
                    <a:p>
                      <a:r>
                        <a:rPr lang="en-US" sz="2400"/>
                        <a:t>EncryptAndSign</a:t>
                      </a:r>
                    </a:p>
                  </a:txBody>
                  <a:tcPr anchor="ctr">
                    <a:lnL>
                      <a:noFill/>
                    </a:lnL>
                    <a:lnR>
                      <a:noFill/>
                    </a:lnR>
                    <a:lnT>
                      <a:noFill/>
                    </a:lnT>
                    <a:lnB>
                      <a:noFill/>
                    </a:lnB>
                  </a:tcPr>
                </a:tc>
                <a:tc>
                  <a:txBody>
                    <a:bodyPr/>
                    <a:lstStyle/>
                    <a:p>
                      <a:r>
                        <a:rPr lang="en-US" sz="2400" dirty="0"/>
                        <a:t>Signs and encrypts the message.</a:t>
                      </a:r>
                    </a:p>
                  </a:txBody>
                  <a:tcPr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Security</a:t>
            </a:r>
            <a:endParaRPr lang="en-US" dirty="0"/>
          </a:p>
        </p:txBody>
      </p:sp>
      <p:sp>
        <p:nvSpPr>
          <p:cNvPr id="5" name="Content Placeholder 4"/>
          <p:cNvSpPr>
            <a:spLocks noGrp="1"/>
          </p:cNvSpPr>
          <p:nvPr>
            <p:ph idx="1"/>
          </p:nvPr>
        </p:nvSpPr>
        <p:spPr>
          <a:xfrm>
            <a:off x="107950" y="1584325"/>
            <a:ext cx="8915400" cy="4524315"/>
          </a:xfrm>
        </p:spPr>
        <p:txBody>
          <a:bodyPr/>
          <a:lstStyle/>
          <a:p>
            <a:r>
              <a:rPr lang="en-US" b="1" dirty="0" smtClean="0"/>
              <a:t>Configuring the Protection Level</a:t>
            </a:r>
          </a:p>
          <a:p>
            <a:r>
              <a:rPr lang="en-US" dirty="0" smtClean="0"/>
              <a:t>[</a:t>
            </a:r>
            <a:r>
              <a:rPr lang="en-US" dirty="0" err="1" smtClean="0"/>
              <a:t>ServiceContract</a:t>
            </a:r>
            <a:r>
              <a:rPr lang="en-US" dirty="0" smtClean="0"/>
              <a:t>(</a:t>
            </a:r>
            <a:r>
              <a:rPr lang="en-US" dirty="0" err="1" smtClean="0"/>
              <a:t>ProtectionLevel</a:t>
            </a:r>
            <a:r>
              <a:rPr lang="en-US" dirty="0" smtClean="0"/>
              <a:t>=</a:t>
            </a:r>
          </a:p>
          <a:p>
            <a:r>
              <a:rPr lang="en-US" dirty="0" err="1" smtClean="0"/>
              <a:t>ProtectionLevel.Sign</a:t>
            </a:r>
            <a:r>
              <a:rPr lang="en-US" dirty="0" smtClean="0"/>
              <a:t>] </a:t>
            </a:r>
          </a:p>
          <a:p>
            <a:r>
              <a:rPr lang="en-US" dirty="0" smtClean="0"/>
              <a:t>public interface </a:t>
            </a:r>
            <a:r>
              <a:rPr lang="en-US" dirty="0" err="1" smtClean="0"/>
              <a:t>IService</a:t>
            </a:r>
            <a:r>
              <a:rPr lang="en-US" dirty="0" smtClean="0"/>
              <a:t> </a:t>
            </a:r>
          </a:p>
          <a:p>
            <a:r>
              <a:rPr lang="en-US" dirty="0" smtClean="0"/>
              <a:t>{ string </a:t>
            </a:r>
            <a:r>
              <a:rPr lang="en-US" dirty="0" err="1" smtClean="0"/>
              <a:t>GetData</a:t>
            </a:r>
            <a:r>
              <a:rPr lang="en-US" dirty="0" smtClean="0"/>
              <a:t>(</a:t>
            </a:r>
            <a:r>
              <a:rPr lang="en-US" dirty="0" err="1" smtClean="0"/>
              <a:t>int</a:t>
            </a:r>
            <a:r>
              <a:rPr lang="en-US" dirty="0" smtClean="0"/>
              <a:t> value); } </a:t>
            </a:r>
          </a:p>
          <a:p>
            <a:r>
              <a:rPr lang="en-US" dirty="0" smtClean="0"/>
              <a:t>//Granular Level</a:t>
            </a:r>
          </a:p>
          <a:p>
            <a:r>
              <a:rPr lang="en-US" dirty="0" smtClean="0"/>
              <a:t>[</a:t>
            </a:r>
            <a:r>
              <a:rPr lang="en-US" dirty="0" err="1" smtClean="0"/>
              <a:t>OperationContract</a:t>
            </a:r>
            <a:r>
              <a:rPr lang="en-US" dirty="0" smtClean="0"/>
              <a:t>(</a:t>
            </a:r>
            <a:r>
              <a:rPr lang="en-US" dirty="0" err="1" smtClean="0"/>
              <a:t>ProtectionLevel</a:t>
            </a:r>
            <a:r>
              <a:rPr lang="en-US" dirty="0" smtClean="0"/>
              <a:t>=</a:t>
            </a:r>
            <a:r>
              <a:rPr lang="en-US" dirty="0" err="1" smtClean="0"/>
              <a:t>ProtectionLevel.Sign</a:t>
            </a:r>
            <a:r>
              <a:rPr lang="en-US" dirty="0" smtClean="0"/>
              <a:t>] string </a:t>
            </a:r>
            <a:r>
              <a:rPr lang="en-US" dirty="0" err="1" smtClean="0"/>
              <a:t>GetData</a:t>
            </a:r>
            <a:r>
              <a:rPr lang="en-US" dirty="0" smtClean="0"/>
              <a:t>(</a:t>
            </a:r>
            <a:r>
              <a:rPr lang="en-US" dirty="0" err="1" smtClean="0"/>
              <a:t>int</a:t>
            </a:r>
            <a:r>
              <a:rPr lang="en-US" dirty="0" smtClean="0"/>
              <a:t> value); </a:t>
            </a:r>
            <a:endParaRPr lang="en-US" dirty="0"/>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Configuration</a:t>
            </a:r>
            <a:endParaRPr lang="en-US" dirty="0"/>
          </a:p>
        </p:txBody>
      </p:sp>
      <p:sp>
        <p:nvSpPr>
          <p:cNvPr id="3" name="Content Placeholder 2"/>
          <p:cNvSpPr>
            <a:spLocks noGrp="1"/>
          </p:cNvSpPr>
          <p:nvPr>
            <p:ph idx="1"/>
          </p:nvPr>
        </p:nvSpPr>
        <p:spPr>
          <a:xfrm>
            <a:off x="107950" y="1584325"/>
            <a:ext cx="8915400" cy="2308324"/>
          </a:xfrm>
        </p:spPr>
        <p:txBody>
          <a:bodyPr/>
          <a:lstStyle/>
          <a:p>
            <a:r>
              <a:rPr lang="en-US" dirty="0" smtClean="0"/>
              <a:t>&lt;bindings&gt; &lt;</a:t>
            </a:r>
            <a:r>
              <a:rPr lang="en-US" dirty="0" err="1" smtClean="0"/>
              <a:t>basicHttpBinding</a:t>
            </a:r>
            <a:r>
              <a:rPr lang="en-US" dirty="0" smtClean="0"/>
              <a:t>&gt; &lt;binding name="Binding"&gt; &lt;security mode="Transport"&gt; &lt;transport </a:t>
            </a:r>
            <a:r>
              <a:rPr lang="en-US" dirty="0" err="1" smtClean="0"/>
              <a:t>clientCredentialType</a:t>
            </a:r>
            <a:r>
              <a:rPr lang="en-US" dirty="0" smtClean="0"/>
              <a:t>="None"/&gt; &lt;/security&gt; &lt;/binding&gt; &lt;/</a:t>
            </a:r>
            <a:r>
              <a:rPr lang="en-US" dirty="0" err="1" smtClean="0"/>
              <a:t>basicHttpBinding</a:t>
            </a:r>
            <a:r>
              <a:rPr lang="en-US" dirty="0" smtClean="0"/>
              <a:t>&gt; &lt;/bindings&gt; </a:t>
            </a: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Contracts</a:t>
            </a:r>
            <a:br>
              <a:rPr lang="en-US" dirty="0" smtClean="0"/>
            </a:br>
            <a:endParaRPr lang="en-US" dirty="0"/>
          </a:p>
        </p:txBody>
      </p:sp>
      <p:sp>
        <p:nvSpPr>
          <p:cNvPr id="3" name="Content Placeholder 2"/>
          <p:cNvSpPr>
            <a:spLocks noGrp="1"/>
          </p:cNvSpPr>
          <p:nvPr>
            <p:ph idx="1"/>
          </p:nvPr>
        </p:nvSpPr>
        <p:spPr>
          <a:xfrm>
            <a:off x="107950" y="1584325"/>
            <a:ext cx="8915400" cy="2603790"/>
          </a:xfrm>
        </p:spPr>
        <p:txBody>
          <a:bodyPr/>
          <a:lstStyle/>
          <a:p>
            <a:r>
              <a:rPr lang="en-US" dirty="0" smtClean="0"/>
              <a:t>Contracts layer are next to that of Application layer.</a:t>
            </a:r>
          </a:p>
          <a:p>
            <a:r>
              <a:rPr lang="en-US" dirty="0" smtClean="0"/>
              <a:t> Developer will directly use this contract to develop the service.</a:t>
            </a:r>
          </a:p>
          <a:p>
            <a:endParaRPr lang="en-US" dirty="0"/>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Credential Types</a:t>
            </a:r>
            <a:endParaRPr lang="en-US" dirty="0"/>
          </a:p>
        </p:txBody>
      </p:sp>
      <p:graphicFrame>
        <p:nvGraphicFramePr>
          <p:cNvPr id="4" name="Table 3"/>
          <p:cNvGraphicFramePr>
            <a:graphicFrameLocks noGrp="1"/>
          </p:cNvGraphicFramePr>
          <p:nvPr/>
        </p:nvGraphicFramePr>
        <p:xfrm>
          <a:off x="251520" y="908720"/>
          <a:ext cx="8496944" cy="6519120"/>
        </p:xfrm>
        <a:graphic>
          <a:graphicData uri="http://schemas.openxmlformats.org/drawingml/2006/table">
            <a:tbl>
              <a:tblPr/>
              <a:tblGrid>
                <a:gridCol w="1800200"/>
                <a:gridCol w="6696744"/>
              </a:tblGrid>
              <a:tr h="104877">
                <a:tc>
                  <a:txBody>
                    <a:bodyPr/>
                    <a:lstStyle/>
                    <a:p>
                      <a:r>
                        <a:rPr lang="en-US" sz="1800"/>
                        <a:t>Setting </a:t>
                      </a:r>
                    </a:p>
                  </a:txBody>
                  <a:tcPr marL="26219" marR="26219" marT="13110" marB="13110" anchor="ctr">
                    <a:lnL>
                      <a:noFill/>
                    </a:lnL>
                    <a:lnR>
                      <a:noFill/>
                    </a:lnR>
                    <a:lnT>
                      <a:noFill/>
                    </a:lnT>
                    <a:lnB>
                      <a:noFill/>
                    </a:lnB>
                  </a:tcPr>
                </a:tc>
                <a:tc>
                  <a:txBody>
                    <a:bodyPr/>
                    <a:lstStyle/>
                    <a:p>
                      <a:r>
                        <a:rPr lang="en-US" sz="1800"/>
                        <a:t>Description </a:t>
                      </a:r>
                    </a:p>
                  </a:txBody>
                  <a:tcPr marL="26219" marR="26219" marT="13110" marB="13110" anchor="ctr">
                    <a:lnL>
                      <a:noFill/>
                    </a:lnL>
                    <a:lnR>
                      <a:noFill/>
                    </a:lnR>
                    <a:lnT>
                      <a:noFill/>
                    </a:lnT>
                    <a:lnB>
                      <a:noFill/>
                    </a:lnB>
                  </a:tcPr>
                </a:tc>
              </a:tr>
              <a:tr h="419510">
                <a:tc>
                  <a:txBody>
                    <a:bodyPr/>
                    <a:lstStyle/>
                    <a:p>
                      <a:r>
                        <a:rPr lang="en-US" sz="1800"/>
                        <a:t>None</a:t>
                      </a:r>
                    </a:p>
                  </a:txBody>
                  <a:tcPr marL="26219" marR="26219" marT="13110" marB="13110" anchor="ctr">
                    <a:lnL>
                      <a:noFill/>
                    </a:lnL>
                    <a:lnR>
                      <a:noFill/>
                    </a:lnR>
                    <a:lnT>
                      <a:noFill/>
                    </a:lnT>
                    <a:lnB>
                      <a:noFill/>
                    </a:lnB>
                  </a:tcPr>
                </a:tc>
                <a:tc>
                  <a:txBody>
                    <a:bodyPr/>
                    <a:lstStyle/>
                    <a:p>
                      <a:r>
                        <a:rPr lang="en-US" sz="1800"/>
                        <a:t>Specifies that the client does not need to present any credential. This translates to an anonymous client.</a:t>
                      </a:r>
                    </a:p>
                  </a:txBody>
                  <a:tcPr marL="26219" marR="26219" marT="13110" marB="13110" anchor="ctr">
                    <a:lnL>
                      <a:noFill/>
                    </a:lnL>
                    <a:lnR>
                      <a:noFill/>
                    </a:lnR>
                    <a:lnT>
                      <a:noFill/>
                    </a:lnT>
                    <a:lnB>
                      <a:noFill/>
                    </a:lnB>
                  </a:tcPr>
                </a:tc>
              </a:tr>
              <a:tr h="498168">
                <a:tc>
                  <a:txBody>
                    <a:bodyPr/>
                    <a:lstStyle/>
                    <a:p>
                      <a:r>
                        <a:rPr lang="en-US" sz="1800"/>
                        <a:t>Basic</a:t>
                      </a:r>
                    </a:p>
                  </a:txBody>
                  <a:tcPr marL="26219" marR="26219" marT="13110" marB="13110" anchor="ctr">
                    <a:lnL>
                      <a:noFill/>
                    </a:lnL>
                    <a:lnR>
                      <a:noFill/>
                    </a:lnR>
                    <a:lnT>
                      <a:noFill/>
                    </a:lnT>
                    <a:lnB>
                      <a:noFill/>
                    </a:lnB>
                  </a:tcPr>
                </a:tc>
                <a:tc>
                  <a:txBody>
                    <a:bodyPr/>
                    <a:lstStyle/>
                    <a:p>
                      <a:r>
                        <a:rPr lang="en-US" sz="1800"/>
                        <a:t>Specifies basic authentication for the client. For additional information, see RFC2617—</a:t>
                      </a:r>
                      <a:r>
                        <a:rPr lang="en-US" sz="1800">
                          <a:hlinkClick r:id="rId2"/>
                        </a:rPr>
                        <a:t>HTTP Authentication: Basic and Digest Authentication</a:t>
                      </a:r>
                      <a:r>
                        <a:rPr lang="en-US" sz="1800"/>
                        <a:t>. </a:t>
                      </a:r>
                    </a:p>
                  </a:txBody>
                  <a:tcPr marL="26219" marR="26219" marT="13110" marB="13110" anchor="ctr">
                    <a:lnL>
                      <a:noFill/>
                    </a:lnL>
                    <a:lnR>
                      <a:noFill/>
                    </a:lnR>
                    <a:lnT>
                      <a:noFill/>
                    </a:lnT>
                    <a:lnB>
                      <a:noFill/>
                    </a:lnB>
                  </a:tcPr>
                </a:tc>
              </a:tr>
              <a:tr h="498168">
                <a:tc>
                  <a:txBody>
                    <a:bodyPr/>
                    <a:lstStyle/>
                    <a:p>
                      <a:r>
                        <a:rPr lang="en-US" sz="1800"/>
                        <a:t>Digest</a:t>
                      </a:r>
                    </a:p>
                  </a:txBody>
                  <a:tcPr marL="26219" marR="26219" marT="13110" marB="13110" anchor="ctr">
                    <a:lnL>
                      <a:noFill/>
                    </a:lnL>
                    <a:lnR>
                      <a:noFill/>
                    </a:lnR>
                    <a:lnT>
                      <a:noFill/>
                    </a:lnT>
                    <a:lnB>
                      <a:noFill/>
                    </a:lnB>
                  </a:tcPr>
                </a:tc>
                <a:tc>
                  <a:txBody>
                    <a:bodyPr/>
                    <a:lstStyle/>
                    <a:p>
                      <a:r>
                        <a:rPr lang="en-US" sz="1800"/>
                        <a:t>Specifies digest authentication for the client. For additional information, see RFC2617—</a:t>
                      </a:r>
                      <a:r>
                        <a:rPr lang="en-US" sz="1800">
                          <a:hlinkClick r:id="rId2"/>
                        </a:rPr>
                        <a:t>HTTP Authentication: Basic and Digest Authentication</a:t>
                      </a:r>
                      <a:r>
                        <a:rPr lang="en-US" sz="1800"/>
                        <a:t>. </a:t>
                      </a:r>
                    </a:p>
                  </a:txBody>
                  <a:tcPr marL="26219" marR="26219" marT="13110" marB="13110" anchor="ctr">
                    <a:lnL>
                      <a:noFill/>
                    </a:lnL>
                    <a:lnR>
                      <a:noFill/>
                    </a:lnR>
                    <a:lnT>
                      <a:noFill/>
                    </a:lnT>
                    <a:lnB>
                      <a:noFill/>
                    </a:lnB>
                  </a:tcPr>
                </a:tc>
              </a:tr>
              <a:tr h="1284748">
                <a:tc>
                  <a:txBody>
                    <a:bodyPr/>
                    <a:lstStyle/>
                    <a:p>
                      <a:r>
                        <a:rPr lang="en-US" sz="1800"/>
                        <a:t>Ntlm</a:t>
                      </a:r>
                    </a:p>
                  </a:txBody>
                  <a:tcPr marL="26219" marR="26219" marT="13110" marB="13110" anchor="ctr">
                    <a:lnL>
                      <a:noFill/>
                    </a:lnL>
                    <a:lnR>
                      <a:noFill/>
                    </a:lnR>
                    <a:lnT>
                      <a:noFill/>
                    </a:lnT>
                    <a:lnB>
                      <a:noFill/>
                    </a:lnB>
                  </a:tcPr>
                </a:tc>
                <a:tc>
                  <a:txBody>
                    <a:bodyPr/>
                    <a:lstStyle/>
                    <a:p>
                      <a:r>
                        <a:rPr lang="en-US" sz="1800"/>
                        <a:t>Specifies NT LAN Manager (NTLM) authentication. This is used when you cannot use Kerberos authentication for some reason. You can also disable its use as a fallback by setting the </a:t>
                      </a:r>
                      <a:r>
                        <a:rPr lang="en-US" sz="1800">
                          <a:hlinkClick r:id="rId3"/>
                        </a:rPr>
                        <a:t>AllowNtlm</a:t>
                      </a:r>
                      <a:r>
                        <a:rPr lang="en-US" sz="1800"/>
                        <a:t> property to </a:t>
                      </a:r>
                      <a:r>
                        <a:rPr lang="en-US" sz="1800" b="1"/>
                        <a:t>false</a:t>
                      </a:r>
                      <a:r>
                        <a:rPr lang="en-US" sz="1800"/>
                        <a:t>, which causes WCF to make a best-effort to throw an exception if NTLM is used. Note that setting this property to </a:t>
                      </a:r>
                      <a:r>
                        <a:rPr lang="en-US" sz="1800" b="1"/>
                        <a:t>false</a:t>
                      </a:r>
                      <a:r>
                        <a:rPr lang="en-US" sz="1800"/>
                        <a:t> may not prevent NTLM credentials from being sent over the wire.</a:t>
                      </a:r>
                    </a:p>
                  </a:txBody>
                  <a:tcPr marL="26219" marR="26219" marT="13110" marB="13110" anchor="ctr">
                    <a:lnL>
                      <a:noFill/>
                    </a:lnL>
                    <a:lnR>
                      <a:noFill/>
                    </a:lnR>
                    <a:lnT>
                      <a:noFill/>
                    </a:lnT>
                    <a:lnB>
                      <a:noFill/>
                    </a:lnB>
                  </a:tcPr>
                </a:tc>
              </a:tr>
              <a:tr h="498168">
                <a:tc>
                  <a:txBody>
                    <a:bodyPr/>
                    <a:lstStyle/>
                    <a:p>
                      <a:r>
                        <a:rPr lang="en-US" sz="1800"/>
                        <a:t>Windows</a:t>
                      </a:r>
                    </a:p>
                  </a:txBody>
                  <a:tcPr marL="26219" marR="26219" marT="13110" marB="13110" anchor="ctr">
                    <a:lnL>
                      <a:noFill/>
                    </a:lnL>
                    <a:lnR>
                      <a:noFill/>
                    </a:lnR>
                    <a:lnT>
                      <a:noFill/>
                    </a:lnT>
                    <a:lnB>
                      <a:noFill/>
                    </a:lnB>
                  </a:tcPr>
                </a:tc>
                <a:tc>
                  <a:txBody>
                    <a:bodyPr/>
                    <a:lstStyle/>
                    <a:p>
                      <a:r>
                        <a:rPr lang="en-US" sz="1800"/>
                        <a:t>Specifies Windows authentication. To specify only the Kerberos protocol on a Windows domain, set the </a:t>
                      </a:r>
                      <a:r>
                        <a:rPr lang="en-US" sz="1800">
                          <a:hlinkClick r:id="rId3"/>
                        </a:rPr>
                        <a:t>AllowNtlm</a:t>
                      </a:r>
                      <a:r>
                        <a:rPr lang="en-US" sz="1800"/>
                        <a:t> property to </a:t>
                      </a:r>
                      <a:r>
                        <a:rPr lang="en-US" sz="1800" b="1"/>
                        <a:t>false</a:t>
                      </a:r>
                      <a:r>
                        <a:rPr lang="en-US" sz="1800"/>
                        <a:t> (the default is </a:t>
                      </a:r>
                      <a:r>
                        <a:rPr lang="en-US" sz="1800" b="1"/>
                        <a:t>true</a:t>
                      </a:r>
                      <a:r>
                        <a:rPr lang="en-US" sz="1800"/>
                        <a:t>).</a:t>
                      </a:r>
                    </a:p>
                  </a:txBody>
                  <a:tcPr marL="26219" marR="26219" marT="13110" marB="13110" anchor="ctr">
                    <a:lnL>
                      <a:noFill/>
                    </a:lnL>
                    <a:lnR>
                      <a:noFill/>
                    </a:lnR>
                    <a:lnT>
                      <a:noFill/>
                    </a:lnT>
                    <a:lnB>
                      <a:noFill/>
                    </a:lnB>
                  </a:tcPr>
                </a:tc>
              </a:tr>
              <a:tr h="262194">
                <a:tc>
                  <a:txBody>
                    <a:bodyPr/>
                    <a:lstStyle/>
                    <a:p>
                      <a:r>
                        <a:rPr lang="en-US" sz="1800"/>
                        <a:t>Certificate</a:t>
                      </a:r>
                    </a:p>
                  </a:txBody>
                  <a:tcPr marL="26219" marR="26219" marT="13110" marB="13110" anchor="ctr">
                    <a:lnL>
                      <a:noFill/>
                    </a:lnL>
                    <a:lnR>
                      <a:noFill/>
                    </a:lnR>
                    <a:lnT>
                      <a:noFill/>
                    </a:lnT>
                    <a:lnB>
                      <a:noFill/>
                    </a:lnB>
                  </a:tcPr>
                </a:tc>
                <a:tc>
                  <a:txBody>
                    <a:bodyPr/>
                    <a:lstStyle/>
                    <a:p>
                      <a:r>
                        <a:rPr lang="en-US" sz="1800"/>
                        <a:t>Performs client authentication using an X.509 certificate.</a:t>
                      </a:r>
                    </a:p>
                  </a:txBody>
                  <a:tcPr marL="26219" marR="26219" marT="13110" marB="13110" anchor="ctr">
                    <a:lnL>
                      <a:noFill/>
                    </a:lnL>
                    <a:lnR>
                      <a:noFill/>
                    </a:lnR>
                    <a:lnT>
                      <a:noFill/>
                    </a:lnT>
                    <a:lnB>
                      <a:noFill/>
                    </a:lnB>
                  </a:tcPr>
                </a:tc>
              </a:tr>
              <a:tr h="498168">
                <a:tc>
                  <a:txBody>
                    <a:bodyPr/>
                    <a:lstStyle/>
                    <a:p>
                      <a:r>
                        <a:rPr lang="en-US" sz="1800"/>
                        <a:t>Password</a:t>
                      </a:r>
                    </a:p>
                  </a:txBody>
                  <a:tcPr marL="26219" marR="26219" marT="13110" marB="13110" anchor="ctr">
                    <a:lnL>
                      <a:noFill/>
                    </a:lnL>
                    <a:lnR>
                      <a:noFill/>
                    </a:lnR>
                    <a:lnT>
                      <a:noFill/>
                    </a:lnT>
                    <a:lnB>
                      <a:noFill/>
                    </a:lnB>
                  </a:tcPr>
                </a:tc>
                <a:tc>
                  <a:txBody>
                    <a:bodyPr/>
                    <a:lstStyle/>
                    <a:p>
                      <a:r>
                        <a:rPr lang="en-US" sz="1800" dirty="0"/>
                        <a:t>User must supply a user name and password. Validate the user name/password pair using Windows authentication or another custom solution.</a:t>
                      </a:r>
                    </a:p>
                  </a:txBody>
                  <a:tcPr marL="26219" marR="26219" marT="13110" marB="13110"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Message Client Credential Types</a:t>
            </a:r>
            <a:endParaRPr lang="en-US" dirty="0"/>
          </a:p>
        </p:txBody>
      </p:sp>
      <p:graphicFrame>
        <p:nvGraphicFramePr>
          <p:cNvPr id="4" name="Table 3"/>
          <p:cNvGraphicFramePr>
            <a:graphicFrameLocks noGrp="1"/>
          </p:cNvGraphicFramePr>
          <p:nvPr/>
        </p:nvGraphicFramePr>
        <p:xfrm>
          <a:off x="251520" y="1397000"/>
          <a:ext cx="8496944" cy="5057500"/>
        </p:xfrm>
        <a:graphic>
          <a:graphicData uri="http://schemas.openxmlformats.org/drawingml/2006/table">
            <a:tbl>
              <a:tblPr/>
              <a:tblGrid>
                <a:gridCol w="1512168"/>
                <a:gridCol w="6984776"/>
              </a:tblGrid>
              <a:tr h="297608">
                <a:tc>
                  <a:txBody>
                    <a:bodyPr/>
                    <a:lstStyle/>
                    <a:p>
                      <a:r>
                        <a:rPr lang="en-US" sz="1800" dirty="0"/>
                        <a:t>Setting </a:t>
                      </a:r>
                    </a:p>
                  </a:txBody>
                  <a:tcPr marL="35649" marR="35649" marT="17825" marB="17825" anchor="ctr">
                    <a:lnL>
                      <a:noFill/>
                    </a:lnL>
                    <a:lnR>
                      <a:noFill/>
                    </a:lnR>
                    <a:lnT>
                      <a:noFill/>
                    </a:lnT>
                    <a:lnB>
                      <a:noFill/>
                    </a:lnB>
                  </a:tcPr>
                </a:tc>
                <a:tc>
                  <a:txBody>
                    <a:bodyPr/>
                    <a:lstStyle/>
                    <a:p>
                      <a:r>
                        <a:rPr lang="en-US" sz="1800" dirty="0"/>
                        <a:t>Description </a:t>
                      </a:r>
                    </a:p>
                  </a:txBody>
                  <a:tcPr marL="35649" marR="35649" marT="17825" marB="17825" anchor="ctr">
                    <a:lnL>
                      <a:noFill/>
                    </a:lnL>
                    <a:lnR>
                      <a:noFill/>
                    </a:lnR>
                    <a:lnT>
                      <a:noFill/>
                    </a:lnT>
                    <a:lnB>
                      <a:noFill/>
                    </a:lnB>
                  </a:tcPr>
                </a:tc>
              </a:tr>
              <a:tr h="553885">
                <a:tc>
                  <a:txBody>
                    <a:bodyPr/>
                    <a:lstStyle/>
                    <a:p>
                      <a:r>
                        <a:rPr lang="en-US" sz="1800"/>
                        <a:t>None</a:t>
                      </a:r>
                    </a:p>
                  </a:txBody>
                  <a:tcPr marL="35649" marR="35649" marT="17825" marB="17825" anchor="ctr">
                    <a:lnL>
                      <a:noFill/>
                    </a:lnL>
                    <a:lnR>
                      <a:noFill/>
                    </a:lnR>
                    <a:lnT>
                      <a:noFill/>
                    </a:lnT>
                    <a:lnB>
                      <a:noFill/>
                    </a:lnB>
                  </a:tcPr>
                </a:tc>
                <a:tc>
                  <a:txBody>
                    <a:bodyPr/>
                    <a:lstStyle/>
                    <a:p>
                      <a:r>
                        <a:rPr lang="en-US" sz="1800"/>
                        <a:t>Specifies that the client does not need to present a credential. This translates to an anonymous client.</a:t>
                      </a:r>
                    </a:p>
                  </a:txBody>
                  <a:tcPr marL="35649" marR="35649" marT="17825" marB="17825" anchor="ctr">
                    <a:lnL>
                      <a:noFill/>
                    </a:lnL>
                    <a:lnR>
                      <a:noFill/>
                    </a:lnR>
                    <a:lnT>
                      <a:noFill/>
                    </a:lnT>
                    <a:lnB>
                      <a:noFill/>
                    </a:lnB>
                  </a:tcPr>
                </a:tc>
              </a:tr>
              <a:tr h="681705">
                <a:tc>
                  <a:txBody>
                    <a:bodyPr/>
                    <a:lstStyle/>
                    <a:p>
                      <a:r>
                        <a:rPr lang="en-US" sz="1800"/>
                        <a:t>Windows</a:t>
                      </a:r>
                    </a:p>
                  </a:txBody>
                  <a:tcPr marL="35649" marR="35649" marT="17825" marB="17825" anchor="ctr">
                    <a:lnL>
                      <a:noFill/>
                    </a:lnL>
                    <a:lnR>
                      <a:noFill/>
                    </a:lnR>
                    <a:lnT>
                      <a:noFill/>
                    </a:lnT>
                    <a:lnB>
                      <a:noFill/>
                    </a:lnB>
                  </a:tcPr>
                </a:tc>
                <a:tc>
                  <a:txBody>
                    <a:bodyPr/>
                    <a:lstStyle/>
                    <a:p>
                      <a:r>
                        <a:rPr lang="en-US" sz="1800"/>
                        <a:t>Allows SOAP message exchanges to occur under the security context established with a Windows credential.</a:t>
                      </a:r>
                    </a:p>
                  </a:txBody>
                  <a:tcPr marL="35649" marR="35649" marT="17825" marB="17825" anchor="ctr">
                    <a:lnL>
                      <a:noFill/>
                    </a:lnL>
                    <a:lnR>
                      <a:noFill/>
                    </a:lnR>
                    <a:lnT>
                      <a:noFill/>
                    </a:lnT>
                    <a:lnB>
                      <a:noFill/>
                    </a:lnB>
                  </a:tcPr>
                </a:tc>
              </a:tr>
              <a:tr h="1576442">
                <a:tc>
                  <a:txBody>
                    <a:bodyPr/>
                    <a:lstStyle/>
                    <a:p>
                      <a:r>
                        <a:rPr lang="en-US" sz="1800"/>
                        <a:t>Username</a:t>
                      </a:r>
                    </a:p>
                  </a:txBody>
                  <a:tcPr marL="35649" marR="35649" marT="17825" marB="17825" anchor="ctr">
                    <a:lnL>
                      <a:noFill/>
                    </a:lnL>
                    <a:lnR>
                      <a:noFill/>
                    </a:lnR>
                    <a:lnT>
                      <a:noFill/>
                    </a:lnT>
                    <a:lnB>
                      <a:noFill/>
                    </a:lnB>
                  </a:tcPr>
                </a:tc>
                <a:tc>
                  <a:txBody>
                    <a:bodyPr/>
                    <a:lstStyle/>
                    <a:p>
                      <a:r>
                        <a:rPr lang="en-US" sz="1800"/>
                        <a:t>Allows the service to require that the client be authenticated with a user name credential. Note that WCF does not allow any cryptographic operations with user names, such as generating a signature or encrypting data. WCF ensures that the transport is secured when using user name credentials. </a:t>
                      </a:r>
                    </a:p>
                  </a:txBody>
                  <a:tcPr marL="35649" marR="35649" marT="17825" marB="17825" anchor="ctr">
                    <a:lnL>
                      <a:noFill/>
                    </a:lnL>
                    <a:lnR>
                      <a:noFill/>
                    </a:lnR>
                    <a:lnT>
                      <a:noFill/>
                    </a:lnT>
                    <a:lnB>
                      <a:noFill/>
                    </a:lnB>
                  </a:tcPr>
                </a:tc>
              </a:tr>
              <a:tr h="553885">
                <a:tc>
                  <a:txBody>
                    <a:bodyPr/>
                    <a:lstStyle/>
                    <a:p>
                      <a:r>
                        <a:rPr lang="en-US" sz="1800"/>
                        <a:t>Certificate</a:t>
                      </a:r>
                    </a:p>
                  </a:txBody>
                  <a:tcPr marL="35649" marR="35649" marT="17825" marB="17825" anchor="ctr">
                    <a:lnL>
                      <a:noFill/>
                    </a:lnL>
                    <a:lnR>
                      <a:noFill/>
                    </a:lnR>
                    <a:lnT>
                      <a:noFill/>
                    </a:lnT>
                    <a:lnB>
                      <a:noFill/>
                    </a:lnB>
                  </a:tcPr>
                </a:tc>
                <a:tc>
                  <a:txBody>
                    <a:bodyPr/>
                    <a:lstStyle/>
                    <a:p>
                      <a:r>
                        <a:rPr lang="en-US" sz="1800"/>
                        <a:t>Allows the service to require that the client be authenticated using an X.509 certificate.</a:t>
                      </a:r>
                    </a:p>
                  </a:txBody>
                  <a:tcPr marL="35649" marR="35649" marT="17825" marB="17825" anchor="ctr">
                    <a:lnL>
                      <a:noFill/>
                    </a:lnL>
                    <a:lnR>
                      <a:noFill/>
                    </a:lnR>
                    <a:lnT>
                      <a:noFill/>
                    </a:lnT>
                    <a:lnB>
                      <a:noFill/>
                    </a:lnB>
                  </a:tcPr>
                </a:tc>
              </a:tr>
              <a:tr h="1320803">
                <a:tc>
                  <a:txBody>
                    <a:bodyPr/>
                    <a:lstStyle/>
                    <a:p>
                      <a:r>
                        <a:rPr lang="en-US" sz="1800"/>
                        <a:t>Issued Token</a:t>
                      </a:r>
                    </a:p>
                  </a:txBody>
                  <a:tcPr marL="35649" marR="35649" marT="17825" marB="17825" anchor="ctr">
                    <a:lnL>
                      <a:noFill/>
                    </a:lnL>
                    <a:lnR>
                      <a:noFill/>
                    </a:lnR>
                    <a:lnT>
                      <a:noFill/>
                    </a:lnT>
                    <a:lnB>
                      <a:noFill/>
                    </a:lnB>
                  </a:tcPr>
                </a:tc>
                <a:tc>
                  <a:txBody>
                    <a:bodyPr/>
                    <a:lstStyle/>
                    <a:p>
                      <a:r>
                        <a:rPr lang="en-US" sz="1800" dirty="0"/>
                        <a:t>A custom token type configured according to a security policy. The default token type is Security Assertions Markup Language (SAML). The token is issued by a secure token service. For more information, see </a:t>
                      </a:r>
                      <a:r>
                        <a:rPr lang="en-US" sz="1800" dirty="0">
                          <a:hlinkClick r:id="rId2"/>
                        </a:rPr>
                        <a:t>Federation and Issued Tokens</a:t>
                      </a:r>
                      <a:r>
                        <a:rPr lang="en-US" sz="1800" dirty="0"/>
                        <a:t>.</a:t>
                      </a:r>
                    </a:p>
                  </a:txBody>
                  <a:tcPr marL="35649" marR="35649" marT="17825" marB="17825"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SSL </a:t>
            </a:r>
            <a:endParaRPr lang="en-US" dirty="0"/>
          </a:p>
        </p:txBody>
      </p:sp>
      <p:sp>
        <p:nvSpPr>
          <p:cNvPr id="3" name="Content Placeholder 2"/>
          <p:cNvSpPr>
            <a:spLocks noGrp="1"/>
          </p:cNvSpPr>
          <p:nvPr>
            <p:ph idx="1"/>
          </p:nvPr>
        </p:nvSpPr>
        <p:spPr>
          <a:xfrm>
            <a:off x="107950" y="1584325"/>
            <a:ext cx="8915400" cy="4967514"/>
          </a:xfrm>
        </p:spPr>
        <p:txBody>
          <a:bodyPr/>
          <a:lstStyle/>
          <a:p>
            <a:r>
              <a:rPr lang="en-US" dirty="0" smtClean="0"/>
              <a:t>&lt;services&gt; &lt;service name="</a:t>
            </a:r>
            <a:r>
              <a:rPr lang="en-US" dirty="0" err="1" smtClean="0"/>
              <a:t>CustomerService.CustomerService</a:t>
            </a:r>
            <a:r>
              <a:rPr lang="en-US" dirty="0" smtClean="0"/>
              <a:t>" </a:t>
            </a:r>
            <a:r>
              <a:rPr lang="en-US" dirty="0" err="1" smtClean="0"/>
              <a:t>behaviorConfiguration</a:t>
            </a:r>
            <a:r>
              <a:rPr lang="en-US" dirty="0" smtClean="0"/>
              <a:t>="</a:t>
            </a:r>
            <a:r>
              <a:rPr lang="en-US" dirty="0" err="1" smtClean="0"/>
              <a:t>MyServiceBehavior</a:t>
            </a:r>
            <a:r>
              <a:rPr lang="en-US" dirty="0" smtClean="0"/>
              <a:t>"&gt; &lt;endpoint address="" binding="</a:t>
            </a:r>
            <a:r>
              <a:rPr lang="en-US" dirty="0" err="1" smtClean="0"/>
              <a:t>basicHttpBinding</a:t>
            </a:r>
            <a:r>
              <a:rPr lang="en-US" dirty="0" smtClean="0"/>
              <a:t>" </a:t>
            </a:r>
            <a:r>
              <a:rPr lang="en-US" dirty="0" err="1" smtClean="0"/>
              <a:t>bindingConfiguration</a:t>
            </a:r>
            <a:r>
              <a:rPr lang="en-US" dirty="0" smtClean="0"/>
              <a:t>="</a:t>
            </a:r>
            <a:r>
              <a:rPr lang="en-US" dirty="0" err="1" smtClean="0"/>
              <a:t>TransportSecurity</a:t>
            </a:r>
            <a:r>
              <a:rPr lang="en-US" dirty="0" smtClean="0"/>
              <a:t>" contract="</a:t>
            </a:r>
            <a:r>
              <a:rPr lang="en-US" dirty="0" err="1" smtClean="0"/>
              <a:t>CustomerService.ICustomerService</a:t>
            </a:r>
            <a:r>
              <a:rPr lang="en-US" dirty="0" smtClean="0"/>
              <a:t>" /&gt; &lt;endpoint address="</a:t>
            </a:r>
            <a:r>
              <a:rPr lang="en-US" dirty="0" err="1" smtClean="0"/>
              <a:t>mex</a:t>
            </a:r>
            <a:r>
              <a:rPr lang="en-US" dirty="0" smtClean="0"/>
              <a:t>" binding="</a:t>
            </a:r>
            <a:r>
              <a:rPr lang="en-US" dirty="0" err="1" smtClean="0"/>
              <a:t>mexHttpsBinding</a:t>
            </a:r>
            <a:r>
              <a:rPr lang="en-US" dirty="0" smtClean="0"/>
              <a:t>" contract="</a:t>
            </a:r>
            <a:r>
              <a:rPr lang="en-US" dirty="0" err="1" smtClean="0"/>
              <a:t>IMetadataExchange</a:t>
            </a:r>
            <a:r>
              <a:rPr lang="en-US" dirty="0" smtClean="0"/>
              <a:t>" /&gt; &lt;/service&gt; &lt;/services&gt; </a:t>
            </a:r>
            <a:endParaRPr lang="en-US" dirty="0"/>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SSL </a:t>
            </a:r>
            <a:endParaRPr lang="en-US" dirty="0"/>
          </a:p>
        </p:txBody>
      </p:sp>
      <p:sp>
        <p:nvSpPr>
          <p:cNvPr id="3" name="Content Placeholder 2"/>
          <p:cNvSpPr>
            <a:spLocks noGrp="1"/>
          </p:cNvSpPr>
          <p:nvPr>
            <p:ph idx="1"/>
          </p:nvPr>
        </p:nvSpPr>
        <p:spPr>
          <a:xfrm>
            <a:off x="107950" y="1584325"/>
            <a:ext cx="8915400" cy="4228850"/>
          </a:xfrm>
        </p:spPr>
        <p:txBody>
          <a:bodyPr/>
          <a:lstStyle/>
          <a:p>
            <a:r>
              <a:rPr lang="en-US" dirty="0" smtClean="0"/>
              <a:t>[</a:t>
            </a:r>
            <a:r>
              <a:rPr lang="en-US" dirty="0" err="1" smtClean="0"/>
              <a:t>ServiceBehavior</a:t>
            </a:r>
            <a:r>
              <a:rPr lang="en-US" dirty="0" smtClean="0"/>
              <a:t>]</a:t>
            </a:r>
          </a:p>
          <a:p>
            <a:r>
              <a:rPr lang="en-US" dirty="0" smtClean="0"/>
              <a:t> public class </a:t>
            </a:r>
            <a:r>
              <a:rPr lang="en-US" dirty="0" err="1" smtClean="0"/>
              <a:t>CustomerService</a:t>
            </a:r>
            <a:r>
              <a:rPr lang="en-US" dirty="0" smtClean="0"/>
              <a:t> : </a:t>
            </a:r>
            <a:r>
              <a:rPr lang="en-US" dirty="0" err="1" smtClean="0"/>
              <a:t>ICustomerService</a:t>
            </a:r>
            <a:r>
              <a:rPr lang="en-US" dirty="0" smtClean="0"/>
              <a:t> { private </a:t>
            </a:r>
            <a:r>
              <a:rPr lang="en-US" dirty="0" err="1" smtClean="0"/>
              <a:t>IEnumerable</a:t>
            </a:r>
            <a:r>
              <a:rPr lang="en-US" dirty="0" smtClean="0"/>
              <a:t>&lt;Customer&gt; </a:t>
            </a:r>
            <a:r>
              <a:rPr lang="en-US" dirty="0" err="1" smtClean="0"/>
              <a:t>LoadCustomers</a:t>
            </a:r>
            <a:r>
              <a:rPr lang="en-US" dirty="0" smtClean="0"/>
              <a:t>() { //... } public </a:t>
            </a:r>
            <a:r>
              <a:rPr lang="en-US" dirty="0" err="1" smtClean="0"/>
              <a:t>IEnumerable</a:t>
            </a:r>
            <a:r>
              <a:rPr lang="en-US" dirty="0" smtClean="0"/>
              <a:t>&lt;Customer&gt; </a:t>
            </a:r>
            <a:r>
              <a:rPr lang="en-US" dirty="0" err="1" smtClean="0"/>
              <a:t>GetCustomers</a:t>
            </a:r>
            <a:r>
              <a:rPr lang="en-US" dirty="0" smtClean="0"/>
              <a:t>() { </a:t>
            </a:r>
            <a:r>
              <a:rPr lang="en-US" dirty="0" err="1" smtClean="0"/>
              <a:t>var</a:t>
            </a:r>
            <a:r>
              <a:rPr lang="en-US" dirty="0" smtClean="0"/>
              <a:t> customers = new List&lt;Customer&gt;(); </a:t>
            </a:r>
            <a:r>
              <a:rPr lang="en-US" dirty="0" err="1" smtClean="0"/>
              <a:t>customers.AddRange</a:t>
            </a:r>
            <a:r>
              <a:rPr lang="en-US" dirty="0" smtClean="0"/>
              <a:t>(</a:t>
            </a:r>
            <a:r>
              <a:rPr lang="en-US" dirty="0" err="1" smtClean="0"/>
              <a:t>LoadCustomers</a:t>
            </a:r>
            <a:r>
              <a:rPr lang="en-US" dirty="0" smtClean="0"/>
              <a:t>()); return customers; } }</a:t>
            </a:r>
            <a:endParaRPr lang="en-US" dirty="0"/>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SSL </a:t>
            </a:r>
            <a:endParaRPr lang="en-US" dirty="0"/>
          </a:p>
        </p:txBody>
      </p:sp>
      <p:sp>
        <p:nvSpPr>
          <p:cNvPr id="3" name="Content Placeholder 2"/>
          <p:cNvSpPr>
            <a:spLocks noGrp="1"/>
          </p:cNvSpPr>
          <p:nvPr>
            <p:ph idx="1"/>
          </p:nvPr>
        </p:nvSpPr>
        <p:spPr>
          <a:xfrm>
            <a:off x="107950" y="1584325"/>
            <a:ext cx="8915400" cy="3194721"/>
          </a:xfrm>
        </p:spPr>
        <p:txBody>
          <a:bodyPr/>
          <a:lstStyle/>
          <a:p>
            <a:r>
              <a:rPr lang="en-US" dirty="0" smtClean="0"/>
              <a:t>&lt;behaviors&gt; &lt;</a:t>
            </a:r>
            <a:r>
              <a:rPr lang="en-US" dirty="0" err="1" smtClean="0"/>
              <a:t>serviceBehaviors</a:t>
            </a:r>
            <a:r>
              <a:rPr lang="en-US" dirty="0" smtClean="0"/>
              <a:t>&gt; &lt;behavior name="</a:t>
            </a:r>
            <a:r>
              <a:rPr lang="en-US" dirty="0" err="1" smtClean="0"/>
              <a:t>MyServiceBehavior</a:t>
            </a:r>
            <a:r>
              <a:rPr lang="en-US" dirty="0" smtClean="0"/>
              <a:t>"&gt; &lt;</a:t>
            </a:r>
            <a:r>
              <a:rPr lang="en-US" dirty="0" err="1" smtClean="0"/>
              <a:t>serviceMetadata</a:t>
            </a:r>
            <a:r>
              <a:rPr lang="en-US" dirty="0" smtClean="0"/>
              <a:t> </a:t>
            </a:r>
            <a:r>
              <a:rPr lang="en-US" dirty="0" err="1" smtClean="0"/>
              <a:t>httpsGetEnabled</a:t>
            </a:r>
            <a:r>
              <a:rPr lang="en-US" dirty="0" smtClean="0"/>
              <a:t>="true" </a:t>
            </a:r>
            <a:r>
              <a:rPr lang="en-US" dirty="0" err="1" smtClean="0"/>
              <a:t>httpsGetUrl</a:t>
            </a:r>
            <a:r>
              <a:rPr lang="en-US" dirty="0" smtClean="0"/>
              <a:t>="" /&gt; &lt;</a:t>
            </a:r>
            <a:r>
              <a:rPr lang="en-US" dirty="0" err="1" smtClean="0"/>
              <a:t>serviceDebug</a:t>
            </a:r>
            <a:r>
              <a:rPr lang="en-US" dirty="0" smtClean="0"/>
              <a:t> </a:t>
            </a:r>
            <a:r>
              <a:rPr lang="en-US" dirty="0" err="1" smtClean="0"/>
              <a:t>includeExceptionDetailInFaults</a:t>
            </a:r>
            <a:r>
              <a:rPr lang="en-US" dirty="0" smtClean="0"/>
              <a:t>="false"/&gt; &lt;/behavior&gt; &lt;/</a:t>
            </a:r>
            <a:r>
              <a:rPr lang="en-US" dirty="0" err="1" smtClean="0"/>
              <a:t>serviceBehaviors</a:t>
            </a:r>
            <a:r>
              <a:rPr lang="en-US" dirty="0" smtClean="0"/>
              <a:t>&gt; &lt;/behaviors&gt;</a:t>
            </a:r>
            <a:endParaRPr lang="en-US" dirty="0"/>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SSL </a:t>
            </a:r>
            <a:endParaRPr lang="en-US" dirty="0"/>
          </a:p>
        </p:txBody>
      </p:sp>
      <p:sp>
        <p:nvSpPr>
          <p:cNvPr id="3" name="Content Placeholder 2"/>
          <p:cNvSpPr>
            <a:spLocks noGrp="1"/>
          </p:cNvSpPr>
          <p:nvPr>
            <p:ph idx="1"/>
          </p:nvPr>
        </p:nvSpPr>
        <p:spPr>
          <a:xfrm>
            <a:off x="107950" y="1584325"/>
            <a:ext cx="8915400" cy="2308324"/>
          </a:xfrm>
        </p:spPr>
        <p:txBody>
          <a:bodyPr/>
          <a:lstStyle/>
          <a:p>
            <a:r>
              <a:rPr lang="en-US" dirty="0" smtClean="0"/>
              <a:t>&lt;bindings&gt; &lt;</a:t>
            </a:r>
            <a:r>
              <a:rPr lang="en-US" dirty="0" err="1" smtClean="0"/>
              <a:t>basicHttpBinding</a:t>
            </a:r>
            <a:r>
              <a:rPr lang="en-US" dirty="0" smtClean="0"/>
              <a:t>&gt; &lt;binding name="</a:t>
            </a:r>
            <a:r>
              <a:rPr lang="en-US" dirty="0" err="1" smtClean="0"/>
              <a:t>TransportSecurity</a:t>
            </a:r>
            <a:r>
              <a:rPr lang="en-US" dirty="0" smtClean="0"/>
              <a:t>"&gt; &lt;security mode="Transport"&gt; &lt;transport </a:t>
            </a:r>
            <a:r>
              <a:rPr lang="en-US" dirty="0" err="1" smtClean="0"/>
              <a:t>clientCredentialType</a:t>
            </a:r>
            <a:r>
              <a:rPr lang="en-US" dirty="0" smtClean="0"/>
              <a:t>="None" /&gt; &lt;/security&gt; &lt;/binding&gt; &lt;/</a:t>
            </a:r>
            <a:r>
              <a:rPr lang="en-US" dirty="0" err="1" smtClean="0"/>
              <a:t>basicHttpBinding</a:t>
            </a:r>
            <a:r>
              <a:rPr lang="en-US" dirty="0" smtClean="0"/>
              <a:t>&gt; &lt;/bindings&gt;</a:t>
            </a:r>
            <a:endParaRPr lang="en-US" dirty="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Essenial</a:t>
            </a:r>
            <a:r>
              <a:rPr lang="en-US" dirty="0" smtClean="0"/>
              <a:t> Steps in tracing</a:t>
            </a:r>
            <a:endParaRPr lang="en-US" dirty="0"/>
          </a:p>
        </p:txBody>
      </p:sp>
      <p:pic>
        <p:nvPicPr>
          <p:cNvPr id="136194" name="Picture 2" descr="WCFTrack1.gif"/>
          <p:cNvPicPr>
            <a:picLocks noChangeAspect="1" noChangeArrowheads="1"/>
          </p:cNvPicPr>
          <p:nvPr/>
        </p:nvPicPr>
        <p:blipFill>
          <a:blip r:embed="rId2" cstate="print"/>
          <a:srcRect/>
          <a:stretch>
            <a:fillRect/>
          </a:stretch>
        </p:blipFill>
        <p:spPr bwMode="auto">
          <a:xfrm>
            <a:off x="2627784" y="1484784"/>
            <a:ext cx="3114941" cy="4824536"/>
          </a:xfrm>
          <a:prstGeom prst="rect">
            <a:avLst/>
          </a:prstGeom>
          <a:noFill/>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Trace Level</a:t>
            </a:r>
            <a:endParaRPr lang="en-US" dirty="0"/>
          </a:p>
        </p:txBody>
      </p:sp>
      <p:pic>
        <p:nvPicPr>
          <p:cNvPr id="225282" name="Picture 2" descr="WCFTrack2.gif"/>
          <p:cNvPicPr>
            <a:picLocks noChangeAspect="1" noChangeArrowheads="1"/>
          </p:cNvPicPr>
          <p:nvPr/>
        </p:nvPicPr>
        <p:blipFill>
          <a:blip r:embed="rId2" cstate="print"/>
          <a:srcRect/>
          <a:stretch>
            <a:fillRect/>
          </a:stretch>
        </p:blipFill>
        <p:spPr bwMode="auto">
          <a:xfrm>
            <a:off x="1475656" y="1268759"/>
            <a:ext cx="5904656" cy="5518169"/>
          </a:xfrm>
          <a:prstGeom prst="rect">
            <a:avLst/>
          </a:prstGeom>
          <a:noFill/>
        </p:spPr>
      </p:pic>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Tracing</a:t>
            </a:r>
            <a:endParaRPr lang="en-US" dirty="0"/>
          </a:p>
        </p:txBody>
      </p:sp>
      <p:pic>
        <p:nvPicPr>
          <p:cNvPr id="226306" name="Picture 2" descr="WCFTrack3.gif"/>
          <p:cNvPicPr>
            <a:picLocks noChangeAspect="1" noChangeArrowheads="1"/>
          </p:cNvPicPr>
          <p:nvPr/>
        </p:nvPicPr>
        <p:blipFill>
          <a:blip r:embed="rId2" cstate="print"/>
          <a:srcRect/>
          <a:stretch>
            <a:fillRect/>
          </a:stretch>
        </p:blipFill>
        <p:spPr bwMode="auto">
          <a:xfrm>
            <a:off x="1547663" y="1556792"/>
            <a:ext cx="6730615" cy="3672408"/>
          </a:xfrm>
          <a:prstGeom prst="rect">
            <a:avLst/>
          </a:prstGeom>
          <a:noFill/>
        </p:spPr>
      </p:pic>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Generate Certificate</a:t>
            </a:r>
            <a:endParaRPr lang="en-IN" dirty="0"/>
          </a:p>
        </p:txBody>
      </p:sp>
      <p:sp>
        <p:nvSpPr>
          <p:cNvPr id="3" name="Content Placeholder 2"/>
          <p:cNvSpPr>
            <a:spLocks noGrp="1"/>
          </p:cNvSpPr>
          <p:nvPr>
            <p:ph idx="1"/>
          </p:nvPr>
        </p:nvSpPr>
        <p:spPr>
          <a:xfrm>
            <a:off x="107950" y="1584325"/>
            <a:ext cx="8915400" cy="4081117"/>
          </a:xfrm>
        </p:spPr>
        <p:txBody>
          <a:bodyPr/>
          <a:lstStyle/>
          <a:p>
            <a:r>
              <a:rPr lang="en-US" i="1" dirty="0">
                <a:effectLst/>
              </a:rPr>
              <a:t>makecert.exe</a:t>
            </a:r>
            <a:r>
              <a:rPr lang="en-US" dirty="0">
                <a:effectLst/>
              </a:rPr>
              <a:t> from the “</a:t>
            </a:r>
            <a:r>
              <a:rPr lang="en-US" i="1" dirty="0">
                <a:effectLst/>
              </a:rPr>
              <a:t>C:\Program Files\Microsoft Visual Studio 8\Common7\Tools\Bin</a:t>
            </a:r>
            <a:r>
              <a:rPr lang="en-US" dirty="0">
                <a:effectLst/>
              </a:rPr>
              <a:t>” folder. </a:t>
            </a:r>
            <a:endParaRPr lang="en-US" dirty="0" smtClean="0">
              <a:effectLst/>
            </a:endParaRPr>
          </a:p>
          <a:p>
            <a:endParaRPr lang="en-US" dirty="0">
              <a:effectLst/>
            </a:endParaRPr>
          </a:p>
          <a:p>
            <a:r>
              <a:rPr lang="en-IN" dirty="0"/>
              <a:t>makecert.exe -</a:t>
            </a:r>
            <a:r>
              <a:rPr lang="en-IN" dirty="0" err="1"/>
              <a:t>sr</a:t>
            </a:r>
            <a:r>
              <a:rPr lang="en-IN" dirty="0"/>
              <a:t> </a:t>
            </a:r>
            <a:r>
              <a:rPr lang="en-IN" dirty="0" err="1"/>
              <a:t>CurrentUser</a:t>
            </a:r>
            <a:r>
              <a:rPr lang="en-IN" dirty="0"/>
              <a:t> -</a:t>
            </a:r>
            <a:r>
              <a:rPr lang="en-IN" dirty="0" err="1"/>
              <a:t>ss</a:t>
            </a:r>
            <a:r>
              <a:rPr lang="en-IN" dirty="0"/>
              <a:t> My -a sha1 -n CN=</a:t>
            </a:r>
            <a:r>
              <a:rPr lang="en-IN" dirty="0" err="1"/>
              <a:t>WCfServer</a:t>
            </a:r>
            <a:r>
              <a:rPr lang="en-IN" dirty="0"/>
              <a:t> -sky exchange -</a:t>
            </a:r>
            <a:r>
              <a:rPr lang="en-IN" dirty="0" err="1"/>
              <a:t>pe</a:t>
            </a:r>
            <a:endParaRPr lang="en-IN" dirty="0"/>
          </a:p>
          <a:p>
            <a:r>
              <a:rPr lang="en-IN" dirty="0"/>
              <a:t>makecert.exe -</a:t>
            </a:r>
            <a:r>
              <a:rPr lang="en-IN" dirty="0" err="1"/>
              <a:t>sr</a:t>
            </a:r>
            <a:r>
              <a:rPr lang="en-IN" dirty="0"/>
              <a:t> </a:t>
            </a:r>
            <a:r>
              <a:rPr lang="en-IN" dirty="0" err="1"/>
              <a:t>CurrentUser</a:t>
            </a:r>
            <a:r>
              <a:rPr lang="en-IN" dirty="0"/>
              <a:t> -</a:t>
            </a:r>
            <a:r>
              <a:rPr lang="en-IN" dirty="0" err="1"/>
              <a:t>ss</a:t>
            </a:r>
            <a:r>
              <a:rPr lang="en-IN" dirty="0"/>
              <a:t> My -a sha1 -n CN=</a:t>
            </a:r>
            <a:r>
              <a:rPr lang="en-IN" dirty="0" err="1"/>
              <a:t>WcfClient</a:t>
            </a:r>
            <a:r>
              <a:rPr lang="en-IN" dirty="0"/>
              <a:t> -sky exchange -</a:t>
            </a:r>
            <a:r>
              <a:rPr lang="en-IN" dirty="0" err="1"/>
              <a:t>pe</a:t>
            </a:r>
            <a:endParaRPr lang="en-IN" dirty="0"/>
          </a:p>
        </p:txBody>
      </p:sp>
    </p:spTree>
    <p:extLst>
      <p:ext uri="{BB962C8B-B14F-4D97-AF65-F5344CB8AC3E}">
        <p14:creationId xmlns:p14="http://schemas.microsoft.com/office/powerpoint/2010/main" val="210217374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Service Contracts</a:t>
            </a:r>
            <a:br>
              <a:rPr lang="en-US" dirty="0" smtClean="0"/>
            </a:br>
            <a:endParaRPr lang="en-US" dirty="0"/>
          </a:p>
        </p:txBody>
      </p:sp>
      <p:sp>
        <p:nvSpPr>
          <p:cNvPr id="3" name="Content Placeholder 2"/>
          <p:cNvSpPr>
            <a:spLocks noGrp="1"/>
          </p:cNvSpPr>
          <p:nvPr>
            <p:ph idx="1"/>
          </p:nvPr>
        </p:nvSpPr>
        <p:spPr>
          <a:xfrm>
            <a:off x="107950" y="1584325"/>
            <a:ext cx="8915400" cy="5262979"/>
          </a:xfrm>
        </p:spPr>
        <p:txBody>
          <a:bodyPr/>
          <a:lstStyle/>
          <a:p>
            <a:r>
              <a:rPr lang="en-US" dirty="0" smtClean="0"/>
              <a:t>Describe about the operation that service can provide.</a:t>
            </a:r>
          </a:p>
          <a:p>
            <a:endParaRPr lang="en-US" dirty="0" smtClean="0"/>
          </a:p>
          <a:p>
            <a:r>
              <a:rPr lang="en-US" dirty="0" smtClean="0"/>
              <a:t> Example, Service provided to know the temperature of the city based on the zip code, this service we call as Service contract.</a:t>
            </a:r>
          </a:p>
          <a:p>
            <a:endParaRPr lang="en-US" dirty="0" smtClean="0"/>
          </a:p>
          <a:p>
            <a:r>
              <a:rPr lang="en-US" dirty="0" smtClean="0"/>
              <a:t> It will be created using Service and Operational Contract attribute.</a:t>
            </a:r>
          </a:p>
          <a:p>
            <a:endParaRPr lang="en-US" dirty="0"/>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Generate Certificate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539681153"/>
              </p:ext>
            </p:extLst>
          </p:nvPr>
        </p:nvGraphicFramePr>
        <p:xfrm>
          <a:off x="323528" y="1328462"/>
          <a:ext cx="8496944" cy="5052865"/>
        </p:xfrm>
        <a:graphic>
          <a:graphicData uri="http://schemas.openxmlformats.org/drawingml/2006/table">
            <a:tbl>
              <a:tblPr/>
              <a:tblGrid>
                <a:gridCol w="1042078"/>
                <a:gridCol w="7454866"/>
              </a:tblGrid>
              <a:tr h="325975">
                <a:tc>
                  <a:txBody>
                    <a:bodyPr/>
                    <a:lstStyle/>
                    <a:p>
                      <a:r>
                        <a:rPr lang="en-IN" sz="1800">
                          <a:solidFill>
                            <a:srgbClr val="111111"/>
                          </a:solidFill>
                          <a:effectLst/>
                          <a:latin typeface="Segoe UI" panose="020B0502040204020203" pitchFamily="34" charset="0"/>
                        </a:rPr>
                        <a:t>Attribute</a:t>
                      </a:r>
                    </a:p>
                  </a:txBody>
                  <a:tcPr marL="11855" marR="11855" marT="11855" marB="11855" anchor="ctr">
                    <a:lnL>
                      <a:noFill/>
                    </a:lnL>
                    <a:lnR w="7620" cap="flat" cmpd="sng" algn="ctr">
                      <a:solidFill>
                        <a:srgbClr val="CCCCCC"/>
                      </a:solidFill>
                      <a:prstDash val="solid"/>
                      <a:round/>
                      <a:headEnd type="none" w="med" len="med"/>
                      <a:tailEnd type="none" w="med" len="med"/>
                    </a:lnR>
                    <a:lnT>
                      <a:noFill/>
                    </a:lnT>
                    <a:lnB w="7620" cap="flat" cmpd="sng" algn="ctr">
                      <a:solidFill>
                        <a:srgbClr val="CCCCCC"/>
                      </a:solidFill>
                      <a:prstDash val="solid"/>
                      <a:round/>
                      <a:headEnd type="none" w="med" len="med"/>
                      <a:tailEnd type="none" w="med" len="med"/>
                    </a:lnB>
                    <a:solidFill>
                      <a:srgbClr val="FFFFFF"/>
                    </a:solidFill>
                  </a:tcPr>
                </a:tc>
                <a:tc>
                  <a:txBody>
                    <a:bodyPr/>
                    <a:lstStyle/>
                    <a:p>
                      <a:r>
                        <a:rPr lang="en-IN" sz="1800">
                          <a:solidFill>
                            <a:srgbClr val="111111"/>
                          </a:solidFill>
                          <a:effectLst/>
                          <a:latin typeface="Segoe UI" panose="020B0502040204020203" pitchFamily="34" charset="0"/>
                        </a:rPr>
                        <a:t>Explanation</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a:noFill/>
                    </a:lnT>
                    <a:lnB w="7620" cap="flat" cmpd="sng" algn="ctr">
                      <a:solidFill>
                        <a:srgbClr val="CCCCCC"/>
                      </a:solidFill>
                      <a:prstDash val="solid"/>
                      <a:round/>
                      <a:headEnd type="none" w="med" len="med"/>
                      <a:tailEnd type="none" w="med" len="med"/>
                    </a:lnB>
                    <a:solidFill>
                      <a:srgbClr val="FFFFFF"/>
                    </a:solidFill>
                  </a:tcPr>
                </a:tc>
              </a:tr>
              <a:tr h="1553757">
                <a:tc>
                  <a:txBody>
                    <a:bodyPr/>
                    <a:lstStyle/>
                    <a:p>
                      <a:r>
                        <a:rPr lang="en-IN" sz="1800">
                          <a:solidFill>
                            <a:srgbClr val="111111"/>
                          </a:solidFill>
                          <a:effectLst/>
                          <a:latin typeface="Segoe UI" panose="020B0502040204020203" pitchFamily="34" charset="0"/>
                        </a:rPr>
                        <a:t>-sr</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a:solidFill>
                            <a:srgbClr val="111111"/>
                          </a:solidFill>
                          <a:effectLst/>
                          <a:latin typeface="Segoe UI" panose="020B0502040204020203" pitchFamily="34" charset="0"/>
                        </a:rPr>
                        <a:t>Specifies the Registry location of the certificate store. The SubjectCertStoreLocation argument must be either of the following:</a:t>
                      </a:r>
                    </a:p>
                    <a:p>
                      <a:pPr>
                        <a:buFont typeface="Arial" panose="020B0604020202020204" pitchFamily="34" charset="0"/>
                        <a:buChar char="•"/>
                      </a:pPr>
                      <a:r>
                        <a:rPr lang="en-US" sz="1800">
                          <a:solidFill>
                            <a:srgbClr val="111111"/>
                          </a:solidFill>
                          <a:effectLst/>
                          <a:latin typeface="Segoe UI" panose="020B0502040204020203" pitchFamily="34" charset="0"/>
                        </a:rPr>
                        <a:t>currentUser: Specifies the registry location HKEY_CURRENT_USER.</a:t>
                      </a:r>
                    </a:p>
                    <a:p>
                      <a:pPr>
                        <a:buFont typeface="Arial" panose="020B0604020202020204" pitchFamily="34" charset="0"/>
                        <a:buChar char="•"/>
                      </a:pPr>
                      <a:r>
                        <a:rPr lang="en-US" sz="1800">
                          <a:solidFill>
                            <a:srgbClr val="111111"/>
                          </a:solidFill>
                          <a:effectLst/>
                          <a:latin typeface="Segoe UI" panose="020B0502040204020203" pitchFamily="34" charset="0"/>
                        </a:rPr>
                        <a:t>localMachine: Specifies the registry location HKEY_LOCAL_MACHINE.</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626017">
                <a:tc>
                  <a:txBody>
                    <a:bodyPr/>
                    <a:lstStyle/>
                    <a:p>
                      <a:r>
                        <a:rPr lang="en-IN" sz="1800">
                          <a:solidFill>
                            <a:srgbClr val="111111"/>
                          </a:solidFill>
                          <a:effectLst/>
                          <a:latin typeface="Segoe UI" panose="020B0502040204020203" pitchFamily="34" charset="0"/>
                        </a:rPr>
                        <a:t>-ss</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a:solidFill>
                            <a:srgbClr val="111111"/>
                          </a:solidFill>
                          <a:effectLst/>
                          <a:latin typeface="Segoe UI" panose="020B0502040204020203" pitchFamily="34" charset="0"/>
                        </a:rPr>
                        <a:t>Specifies the name of the certificate store where the generated certificate is saved.</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427543">
                <a:tc>
                  <a:txBody>
                    <a:bodyPr/>
                    <a:lstStyle/>
                    <a:p>
                      <a:r>
                        <a:rPr lang="en-IN" sz="1800">
                          <a:solidFill>
                            <a:srgbClr val="111111"/>
                          </a:solidFill>
                          <a:effectLst/>
                          <a:latin typeface="Segoe UI" panose="020B0502040204020203" pitchFamily="34" charset="0"/>
                        </a:rPr>
                        <a:t>-a</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a:solidFill>
                            <a:srgbClr val="111111"/>
                          </a:solidFill>
                          <a:effectLst/>
                          <a:latin typeface="Segoe UI" panose="020B0502040204020203" pitchFamily="34" charset="0"/>
                        </a:rPr>
                        <a:t>Specifies the algorithm. Can be either MD5 or SHA1.</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1366055">
                <a:tc>
                  <a:txBody>
                    <a:bodyPr/>
                    <a:lstStyle/>
                    <a:p>
                      <a:r>
                        <a:rPr lang="en-IN" sz="1800">
                          <a:solidFill>
                            <a:srgbClr val="111111"/>
                          </a:solidFill>
                          <a:effectLst/>
                          <a:latin typeface="Segoe UI" panose="020B0502040204020203" pitchFamily="34" charset="0"/>
                        </a:rPr>
                        <a:t>-n</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a:solidFill>
                            <a:srgbClr val="111111"/>
                          </a:solidFill>
                          <a:effectLst/>
                          <a:latin typeface="Segoe UI" panose="020B0502040204020203" pitchFamily="34" charset="0"/>
                        </a:rPr>
                        <a:t>Specifies a name for the certificate. This name must conform to the X.500 standard. The simplest method is to use the "CN=MyName" format. If the /n switch is not specified, the default name of the certificate is "Joe's Software Emporium".</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427543">
                <a:tc>
                  <a:txBody>
                    <a:bodyPr/>
                    <a:lstStyle/>
                    <a:p>
                      <a:r>
                        <a:rPr lang="en-IN" sz="1800">
                          <a:solidFill>
                            <a:srgbClr val="111111"/>
                          </a:solidFill>
                          <a:effectLst/>
                          <a:latin typeface="Segoe UI" panose="020B0502040204020203" pitchFamily="34" charset="0"/>
                        </a:rPr>
                        <a:t>-sky</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a:solidFill>
                            <a:srgbClr val="111111"/>
                          </a:solidFill>
                          <a:effectLst/>
                          <a:latin typeface="Segoe UI" panose="020B0502040204020203" pitchFamily="34" charset="0"/>
                        </a:rPr>
                        <a:t>Specifies the key type. Can be either exchange or signature.</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325975">
                <a:tc>
                  <a:txBody>
                    <a:bodyPr/>
                    <a:lstStyle/>
                    <a:p>
                      <a:r>
                        <a:rPr lang="en-IN" sz="1800">
                          <a:solidFill>
                            <a:srgbClr val="111111"/>
                          </a:solidFill>
                          <a:effectLst/>
                          <a:latin typeface="Segoe UI" panose="020B0502040204020203" pitchFamily="34" charset="0"/>
                        </a:rPr>
                        <a:t>-pe</a:t>
                      </a:r>
                    </a:p>
                  </a:txBody>
                  <a:tcPr marL="11855" marR="11855" marT="11855" marB="11855" anchor="ctr">
                    <a:lnL>
                      <a:noFill/>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800" dirty="0">
                          <a:solidFill>
                            <a:srgbClr val="111111"/>
                          </a:solidFill>
                          <a:effectLst/>
                          <a:latin typeface="Segoe UI" panose="020B0502040204020203" pitchFamily="34" charset="0"/>
                        </a:rPr>
                        <a:t>This makes the key exportable.</a:t>
                      </a:r>
                    </a:p>
                  </a:txBody>
                  <a:tcPr marL="11855" marR="11855" marT="11855" marB="11855"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053836810"/>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s://www.codeproject.com/KB/WCF/9StepsWC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132663"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79892"/>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988840"/>
            <a:ext cx="8870950" cy="695325"/>
          </a:xfrm>
        </p:spPr>
        <p:txBody>
          <a:bodyPr/>
          <a:lstStyle/>
          <a:p>
            <a:r>
              <a:rPr lang="en-IN" dirty="0" smtClean="0"/>
              <a:t>Run MMC to view </a:t>
            </a:r>
            <a:r>
              <a:rPr lang="en-IN" dirty="0" err="1" smtClean="0"/>
              <a:t>cerificates</a:t>
            </a:r>
            <a:endParaRPr lang="en-IN" dirty="0"/>
          </a:p>
        </p:txBody>
      </p:sp>
    </p:spTree>
    <p:extLst>
      <p:ext uri="{BB962C8B-B14F-4D97-AF65-F5344CB8AC3E}">
        <p14:creationId xmlns:p14="http://schemas.microsoft.com/office/powerpoint/2010/main" val="363486601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88" t="12201" r="17712" b="20600"/>
          <a:stretch/>
        </p:blipFill>
        <p:spPr>
          <a:xfrm>
            <a:off x="780560" y="2060848"/>
            <a:ext cx="8352928" cy="4176464"/>
          </a:xfrm>
          <a:prstGeom prst="rect">
            <a:avLst/>
          </a:prstGeom>
        </p:spPr>
      </p:pic>
    </p:spTree>
    <p:extLst>
      <p:ext uri="{BB962C8B-B14F-4D97-AF65-F5344CB8AC3E}">
        <p14:creationId xmlns:p14="http://schemas.microsoft.com/office/powerpoint/2010/main" val="3034018757"/>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https://www.codeproject.com/KB/WCF/9StepsWC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386370"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97567"/>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2529923"/>
          </a:xfrm>
        </p:spPr>
        <p:txBody>
          <a:bodyPr/>
          <a:lstStyle/>
          <a:p>
            <a:r>
              <a:rPr lang="en-US" b="0" dirty="0">
                <a:effectLst/>
              </a:rPr>
              <a:t>Specify the certification path and mode in the WCF service </a:t>
            </a:r>
            <a:r>
              <a:rPr lang="en-US" b="0" dirty="0" err="1">
                <a:effectLst/>
              </a:rPr>
              <a:t>web.config</a:t>
            </a:r>
            <a:r>
              <a:rPr lang="en-US" b="0" dirty="0">
                <a:effectLst/>
              </a:rPr>
              <a:t> file</a:t>
            </a:r>
            <a:br>
              <a:rPr lang="en-US" b="0" dirty="0">
                <a:effectLst/>
              </a:rPr>
            </a:br>
            <a:endParaRPr lang="en-IN" dirty="0"/>
          </a:p>
        </p:txBody>
      </p:sp>
    </p:spTree>
    <p:extLst>
      <p:ext uri="{BB962C8B-B14F-4D97-AF65-F5344CB8AC3E}">
        <p14:creationId xmlns:p14="http://schemas.microsoft.com/office/powerpoint/2010/main" val="132412835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5853910"/>
          </a:xfrm>
        </p:spPr>
        <p:txBody>
          <a:bodyPr/>
          <a:lstStyle/>
          <a:p>
            <a:r>
              <a:rPr lang="en-IN" sz="3200" dirty="0"/>
              <a:t>&lt;</a:t>
            </a:r>
            <a:r>
              <a:rPr lang="en-IN" sz="3200" dirty="0" err="1"/>
              <a:t>serviceCredentials</a:t>
            </a:r>
            <a:r>
              <a:rPr lang="en-IN" sz="3200" dirty="0"/>
              <a:t>&gt;</a:t>
            </a:r>
            <a:br>
              <a:rPr lang="en-IN" sz="3200" dirty="0"/>
            </a:br>
            <a:r>
              <a:rPr lang="en-IN" sz="3200" dirty="0"/>
              <a:t>  &lt;</a:t>
            </a:r>
            <a:r>
              <a:rPr lang="en-IN" sz="3200" dirty="0" err="1"/>
              <a:t>clientCertificate</a:t>
            </a:r>
            <a:r>
              <a:rPr lang="en-IN" sz="3200" dirty="0"/>
              <a:t>&gt;</a:t>
            </a:r>
            <a:br>
              <a:rPr lang="en-IN" sz="3200" dirty="0"/>
            </a:br>
            <a:r>
              <a:rPr lang="en-IN" sz="3200" dirty="0"/>
              <a:t>    &lt;authentication </a:t>
            </a:r>
            <a:r>
              <a:rPr lang="en-IN" sz="3200" dirty="0" err="1"/>
              <a:t>certificateValidationMode</a:t>
            </a:r>
            <a:r>
              <a:rPr lang="en-IN" sz="3200" dirty="0"/>
              <a:t>="</a:t>
            </a:r>
            <a:r>
              <a:rPr lang="en-IN" sz="3200" dirty="0" err="1"/>
              <a:t>PeerTrust</a:t>
            </a:r>
            <a:r>
              <a:rPr lang="en-IN" sz="3200" dirty="0"/>
              <a:t>"/&gt;</a:t>
            </a:r>
            <a:br>
              <a:rPr lang="en-IN" sz="3200" dirty="0"/>
            </a:br>
            <a:r>
              <a:rPr lang="en-IN" sz="3200" dirty="0"/>
              <a:t>  &lt;/</a:t>
            </a:r>
            <a:r>
              <a:rPr lang="en-IN" sz="3200" dirty="0" err="1"/>
              <a:t>clientCertificate</a:t>
            </a:r>
            <a:r>
              <a:rPr lang="en-IN" sz="3200" dirty="0"/>
              <a:t>&gt;</a:t>
            </a:r>
            <a:br>
              <a:rPr lang="en-IN" sz="3200" dirty="0"/>
            </a:br>
            <a:r>
              <a:rPr lang="en-IN" sz="3200" dirty="0"/>
              <a:t>  &lt;</a:t>
            </a:r>
            <a:r>
              <a:rPr lang="en-IN" sz="3200" dirty="0" err="1"/>
              <a:t>serviceCertificate</a:t>
            </a:r>
            <a:r>
              <a:rPr lang="en-IN" sz="3200" dirty="0"/>
              <a:t> </a:t>
            </a:r>
            <a:r>
              <a:rPr lang="en-IN" sz="3200" dirty="0" err="1"/>
              <a:t>findValue</a:t>
            </a:r>
            <a:r>
              <a:rPr lang="en-IN" sz="3200" dirty="0"/>
              <a:t>="</a:t>
            </a:r>
            <a:r>
              <a:rPr lang="en-IN" sz="3200" dirty="0" err="1"/>
              <a:t>WCfServer</a:t>
            </a:r>
            <a:r>
              <a:rPr lang="en-IN" sz="3200" dirty="0"/>
              <a:t>"</a:t>
            </a:r>
            <a:br>
              <a:rPr lang="en-IN" sz="3200" dirty="0"/>
            </a:br>
            <a:r>
              <a:rPr lang="en-IN" sz="3200" dirty="0"/>
              <a:t/>
            </a:r>
            <a:br>
              <a:rPr lang="en-IN" sz="3200" dirty="0"/>
            </a:br>
            <a:r>
              <a:rPr lang="en-IN" sz="3200" dirty="0"/>
              <a:t>    </a:t>
            </a:r>
            <a:r>
              <a:rPr lang="en-IN" sz="3200" dirty="0" err="1"/>
              <a:t>storeLocation</a:t>
            </a:r>
            <a:r>
              <a:rPr lang="en-IN" sz="3200" dirty="0"/>
              <a:t>="</a:t>
            </a:r>
            <a:r>
              <a:rPr lang="en-IN" sz="3200" dirty="0" err="1"/>
              <a:t>CurrentUser</a:t>
            </a:r>
            <a:r>
              <a:rPr lang="en-IN" sz="3200" dirty="0"/>
              <a:t>"</a:t>
            </a:r>
            <a:br>
              <a:rPr lang="en-IN" sz="3200" dirty="0"/>
            </a:br>
            <a:r>
              <a:rPr lang="en-IN" sz="3200" dirty="0"/>
              <a:t/>
            </a:r>
            <a:br>
              <a:rPr lang="en-IN" sz="3200" dirty="0"/>
            </a:br>
            <a:r>
              <a:rPr lang="en-IN" sz="3200" dirty="0"/>
              <a:t>    </a:t>
            </a:r>
            <a:r>
              <a:rPr lang="en-IN" sz="3200" dirty="0" err="1"/>
              <a:t>storeName</a:t>
            </a:r>
            <a:r>
              <a:rPr lang="en-IN" sz="3200" dirty="0"/>
              <a:t>="My"</a:t>
            </a:r>
            <a:br>
              <a:rPr lang="en-IN" sz="3200" dirty="0"/>
            </a:br>
            <a:r>
              <a:rPr lang="en-IN" sz="3200" dirty="0"/>
              <a:t/>
            </a:r>
            <a:br>
              <a:rPr lang="en-IN" sz="3200" dirty="0"/>
            </a:br>
            <a:r>
              <a:rPr lang="en-IN" sz="3200" dirty="0"/>
              <a:t>    x509FindType="</a:t>
            </a:r>
            <a:r>
              <a:rPr lang="en-IN" sz="3200" dirty="0" err="1"/>
              <a:t>FindBySubjectName</a:t>
            </a:r>
            <a:r>
              <a:rPr lang="en-IN" sz="3200" dirty="0"/>
              <a:t>" /&gt;</a:t>
            </a:r>
            <a:br>
              <a:rPr lang="en-IN" sz="3200" dirty="0"/>
            </a:br>
            <a:r>
              <a:rPr lang="en-IN" sz="3200" dirty="0"/>
              <a:t>&lt;/</a:t>
            </a:r>
            <a:r>
              <a:rPr lang="en-IN" sz="3200" dirty="0" err="1"/>
              <a:t>serviceCredentials</a:t>
            </a:r>
            <a:r>
              <a:rPr lang="en-IN" sz="3200" dirty="0"/>
              <a:t>&gt;</a:t>
            </a:r>
          </a:p>
        </p:txBody>
      </p:sp>
    </p:spTree>
    <p:extLst>
      <p:ext uri="{BB962C8B-B14F-4D97-AF65-F5344CB8AC3E}">
        <p14:creationId xmlns:p14="http://schemas.microsoft.com/office/powerpoint/2010/main" val="15511995"/>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Throttling</a:t>
            </a:r>
            <a:endParaRPr lang="en-IN" dirty="0"/>
          </a:p>
        </p:txBody>
      </p:sp>
      <p:sp>
        <p:nvSpPr>
          <p:cNvPr id="3" name="Content Placeholder 2"/>
          <p:cNvSpPr>
            <a:spLocks noGrp="1"/>
          </p:cNvSpPr>
          <p:nvPr>
            <p:ph idx="1"/>
          </p:nvPr>
        </p:nvSpPr>
        <p:spPr>
          <a:xfrm>
            <a:off x="107950" y="822325"/>
            <a:ext cx="8915400" cy="6505111"/>
          </a:xfrm>
        </p:spPr>
        <p:txBody>
          <a:bodyPr/>
          <a:lstStyle/>
          <a:p>
            <a:r>
              <a:rPr lang="en-IN" sz="2400" dirty="0" err="1"/>
              <a:t>ServiceHost</a:t>
            </a:r>
            <a:r>
              <a:rPr lang="en-IN" sz="2400" dirty="0"/>
              <a:t> host = new </a:t>
            </a:r>
            <a:r>
              <a:rPr lang="en-IN" sz="2400" dirty="0" err="1"/>
              <a:t>ServiceHost</a:t>
            </a:r>
            <a:r>
              <a:rPr lang="en-IN" sz="2400" dirty="0"/>
              <a:t>(</a:t>
            </a:r>
            <a:r>
              <a:rPr lang="en-IN" sz="2400" dirty="0" err="1"/>
              <a:t>typeof</a:t>
            </a:r>
            <a:r>
              <a:rPr lang="en-IN" sz="2400" dirty="0"/>
              <a:t>(</a:t>
            </a:r>
            <a:r>
              <a:rPr lang="en-IN" sz="2400" dirty="0" err="1"/>
              <a:t>MyService</a:t>
            </a:r>
            <a:r>
              <a:rPr lang="en-IN" sz="2400" dirty="0"/>
              <a:t>));</a:t>
            </a:r>
          </a:p>
          <a:p>
            <a:r>
              <a:rPr lang="en-IN" sz="2400" dirty="0"/>
              <a:t>           </a:t>
            </a:r>
            <a:r>
              <a:rPr lang="en-IN" sz="2400" dirty="0" err="1"/>
              <a:t>ServiceThrottlingBehavior</a:t>
            </a:r>
            <a:r>
              <a:rPr lang="en-IN" sz="2400" dirty="0"/>
              <a:t> throttle</a:t>
            </a:r>
          </a:p>
          <a:p>
            <a:r>
              <a:rPr lang="en-IN" sz="2400" dirty="0"/>
              <a:t> = </a:t>
            </a:r>
            <a:r>
              <a:rPr lang="en-IN" sz="2400" dirty="0" err="1"/>
              <a:t>host.Description.Behaviors.Find</a:t>
            </a:r>
            <a:r>
              <a:rPr lang="en-IN" sz="2400" dirty="0"/>
              <a:t>();</a:t>
            </a:r>
          </a:p>
          <a:p>
            <a:r>
              <a:rPr lang="en-IN" sz="2400" dirty="0"/>
              <a:t>            if (throttle == null)</a:t>
            </a:r>
          </a:p>
          <a:p>
            <a:r>
              <a:rPr lang="en-IN" sz="2400" dirty="0"/>
              <a:t>            {</a:t>
            </a:r>
          </a:p>
          <a:p>
            <a:r>
              <a:rPr lang="en-IN" sz="2400" dirty="0"/>
              <a:t>                throttle = new </a:t>
            </a:r>
            <a:r>
              <a:rPr lang="en-IN" sz="2400" dirty="0" err="1"/>
              <a:t>ServiceThrottlingBehavior</a:t>
            </a:r>
            <a:r>
              <a:rPr lang="en-IN" sz="2400" dirty="0"/>
              <a:t>();</a:t>
            </a:r>
          </a:p>
          <a:p>
            <a:r>
              <a:rPr lang="en-IN" sz="2400" dirty="0"/>
              <a:t>                </a:t>
            </a:r>
            <a:r>
              <a:rPr lang="en-IN" sz="2400" dirty="0" err="1"/>
              <a:t>throttle.MaxConcurrentCalls</a:t>
            </a:r>
            <a:r>
              <a:rPr lang="en-IN" sz="2400" dirty="0"/>
              <a:t> = 500;</a:t>
            </a:r>
          </a:p>
          <a:p>
            <a:r>
              <a:rPr lang="en-IN" sz="2400" dirty="0"/>
              <a:t>                </a:t>
            </a:r>
            <a:r>
              <a:rPr lang="en-IN" sz="2400" dirty="0" err="1"/>
              <a:t>throttle.MaxConcurrentSessions</a:t>
            </a:r>
            <a:r>
              <a:rPr lang="en-IN" sz="2400" dirty="0"/>
              <a:t> = 200;</a:t>
            </a:r>
          </a:p>
          <a:p>
            <a:r>
              <a:rPr lang="en-IN" sz="2400" dirty="0"/>
              <a:t>                </a:t>
            </a:r>
            <a:r>
              <a:rPr lang="en-IN" sz="2400" dirty="0" err="1"/>
              <a:t>throttle.MaxConcurrentInstances</a:t>
            </a:r>
            <a:r>
              <a:rPr lang="en-IN" sz="2400" dirty="0"/>
              <a:t> = 100;</a:t>
            </a:r>
          </a:p>
          <a:p>
            <a:r>
              <a:rPr lang="en-IN" sz="2400" dirty="0"/>
              <a:t>                </a:t>
            </a:r>
            <a:r>
              <a:rPr lang="en-IN" sz="2400" dirty="0" err="1"/>
              <a:t>host.Description.Behaviors.Add</a:t>
            </a:r>
            <a:r>
              <a:rPr lang="en-IN" sz="2400" dirty="0"/>
              <a:t>(throttle);</a:t>
            </a:r>
          </a:p>
          <a:p>
            <a:r>
              <a:rPr lang="en-IN" sz="2400" dirty="0"/>
              <a:t>            }</a:t>
            </a:r>
          </a:p>
          <a:p>
            <a:endParaRPr lang="en-IN" sz="2400" dirty="0"/>
          </a:p>
          <a:p>
            <a:r>
              <a:rPr lang="en-IN" sz="2400" dirty="0"/>
              <a:t>            </a:t>
            </a:r>
            <a:r>
              <a:rPr lang="en-IN" sz="2400" dirty="0" err="1"/>
              <a:t>host.Open</a:t>
            </a:r>
            <a:r>
              <a:rPr lang="en-IN" sz="2400" dirty="0"/>
              <a:t>();</a:t>
            </a:r>
          </a:p>
        </p:txBody>
      </p:sp>
    </p:spTree>
    <p:extLst>
      <p:ext uri="{BB962C8B-B14F-4D97-AF65-F5344CB8AC3E}">
        <p14:creationId xmlns:p14="http://schemas.microsoft.com/office/powerpoint/2010/main" val="407847171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637704"/>
          </a:xfrm>
        </p:spPr>
        <p:txBody>
          <a:bodyPr/>
          <a:lstStyle/>
          <a:p>
            <a:r>
              <a:rPr lang="en-US" dirty="0" smtClean="0"/>
              <a:t>Data Contracts</a:t>
            </a:r>
            <a:br>
              <a:rPr lang="en-US" dirty="0" smtClean="0"/>
            </a:br>
            <a:endParaRPr lang="en-US" dirty="0"/>
          </a:p>
        </p:txBody>
      </p:sp>
      <p:sp>
        <p:nvSpPr>
          <p:cNvPr id="3" name="Content Placeholder 2"/>
          <p:cNvSpPr>
            <a:spLocks noGrp="1"/>
          </p:cNvSpPr>
          <p:nvPr>
            <p:ph idx="1"/>
          </p:nvPr>
        </p:nvSpPr>
        <p:spPr>
          <a:xfrm>
            <a:off x="0" y="908720"/>
            <a:ext cx="8915400" cy="5133713"/>
          </a:xfrm>
        </p:spPr>
        <p:txBody>
          <a:bodyPr/>
          <a:lstStyle/>
          <a:p>
            <a:r>
              <a:rPr lang="en-US" sz="2800" dirty="0" smtClean="0"/>
              <a:t>It describes the custom data type which is exposed to the client. </a:t>
            </a:r>
          </a:p>
          <a:p>
            <a:r>
              <a:rPr lang="en-US" sz="2800" dirty="0" smtClean="0"/>
              <a:t>This defines the data types, are passed to and from service.</a:t>
            </a:r>
          </a:p>
          <a:p>
            <a:r>
              <a:rPr lang="en-US" sz="2800" dirty="0" smtClean="0"/>
              <a:t>Data types like </a:t>
            </a:r>
            <a:r>
              <a:rPr lang="en-US" sz="2800" dirty="0" err="1" smtClean="0"/>
              <a:t>int</a:t>
            </a:r>
            <a:r>
              <a:rPr lang="en-US" sz="2800" dirty="0" smtClean="0"/>
              <a:t>, string are identified by the client because it is already mention in XML schema definition language document but custom created class or </a:t>
            </a:r>
            <a:r>
              <a:rPr lang="en-US" sz="2800" dirty="0" err="1" smtClean="0"/>
              <a:t>datatype</a:t>
            </a:r>
            <a:r>
              <a:rPr lang="en-US" sz="2800" dirty="0" smtClean="0"/>
              <a:t> cannot be identified by the client e.g. Employee data type. </a:t>
            </a:r>
          </a:p>
          <a:p>
            <a:r>
              <a:rPr lang="en-US" sz="2800" dirty="0" smtClean="0"/>
              <a:t>By using </a:t>
            </a:r>
            <a:r>
              <a:rPr lang="en-US" sz="2800" dirty="0" err="1" smtClean="0"/>
              <a:t>DataContract</a:t>
            </a:r>
            <a:r>
              <a:rPr lang="en-US" sz="2800" dirty="0" smtClean="0"/>
              <a:t> we can make client aware that we are using Employee data type for returning or passing parameter to the method.</a:t>
            </a:r>
            <a:endParaRPr lang="en-US" sz="28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Message Contracts</a:t>
            </a:r>
            <a:br>
              <a:rPr lang="en-US" dirty="0" smtClean="0"/>
            </a:br>
            <a:endParaRPr lang="en-US" dirty="0"/>
          </a:p>
        </p:txBody>
      </p:sp>
      <p:sp>
        <p:nvSpPr>
          <p:cNvPr id="3" name="Content Placeholder 2"/>
          <p:cNvSpPr>
            <a:spLocks noGrp="1"/>
          </p:cNvSpPr>
          <p:nvPr>
            <p:ph idx="1"/>
          </p:nvPr>
        </p:nvSpPr>
        <p:spPr>
          <a:xfrm>
            <a:off x="0" y="908720"/>
            <a:ext cx="8915400" cy="3933384"/>
          </a:xfrm>
        </p:spPr>
        <p:txBody>
          <a:bodyPr/>
          <a:lstStyle/>
          <a:p>
            <a:r>
              <a:rPr lang="en-US" dirty="0" smtClean="0"/>
              <a:t>Default SOAP message format is provided by the WCF runtime for communication between Client and service.</a:t>
            </a:r>
          </a:p>
          <a:p>
            <a:endParaRPr lang="en-US" dirty="0" smtClean="0"/>
          </a:p>
          <a:p>
            <a:r>
              <a:rPr lang="en-US" dirty="0" smtClean="0"/>
              <a:t> If it is not meeting your requirements then we can create our own message format. This can be achieved by using Message Contract attribute.</a:t>
            </a:r>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Contract</a:t>
            </a:r>
            <a:endParaRPr lang="en-US" dirty="0"/>
          </a:p>
        </p:txBody>
      </p:sp>
      <p:sp>
        <p:nvSpPr>
          <p:cNvPr id="3" name="Content Placeholder 2"/>
          <p:cNvSpPr>
            <a:spLocks noGrp="1"/>
          </p:cNvSpPr>
          <p:nvPr>
            <p:ph idx="1"/>
          </p:nvPr>
        </p:nvSpPr>
        <p:spPr>
          <a:xfrm>
            <a:off x="107950" y="1584325"/>
            <a:ext cx="8915400" cy="4672048"/>
          </a:xfrm>
        </p:spPr>
        <p:txBody>
          <a:bodyPr/>
          <a:lstStyle/>
          <a:p>
            <a:r>
              <a:rPr lang="en-US" dirty="0" smtClean="0"/>
              <a:t>Suppose the service I consumed is not working in the client application. </a:t>
            </a:r>
          </a:p>
          <a:p>
            <a:r>
              <a:rPr lang="en-US" dirty="0" smtClean="0"/>
              <a:t>I want to know the real cause of the problem.</a:t>
            </a:r>
          </a:p>
          <a:p>
            <a:r>
              <a:rPr lang="en-US" dirty="0" smtClean="0"/>
              <a:t> How I can know the error? For this we are having Fault Contract. </a:t>
            </a:r>
          </a:p>
          <a:p>
            <a:r>
              <a:rPr lang="en-US" dirty="0" smtClean="0"/>
              <a:t>Fault Contract provides documented view for error occurred in the service to client.</a:t>
            </a:r>
          </a:p>
          <a:p>
            <a:r>
              <a:rPr lang="en-US" dirty="0" smtClean="0"/>
              <a:t> This helps us to easy identity, what error has occurred.</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Policies and Binding</a:t>
            </a:r>
            <a:br>
              <a:rPr lang="en-US" dirty="0" smtClean="0"/>
            </a:br>
            <a:endParaRPr lang="en-US" dirty="0"/>
          </a:p>
        </p:txBody>
      </p:sp>
      <p:sp>
        <p:nvSpPr>
          <p:cNvPr id="3" name="Content Placeholder 2"/>
          <p:cNvSpPr>
            <a:spLocks noGrp="1"/>
          </p:cNvSpPr>
          <p:nvPr>
            <p:ph idx="1"/>
          </p:nvPr>
        </p:nvSpPr>
        <p:spPr>
          <a:xfrm>
            <a:off x="228600" y="1556792"/>
            <a:ext cx="8915400" cy="1865126"/>
          </a:xfrm>
        </p:spPr>
        <p:txBody>
          <a:bodyPr/>
          <a:lstStyle/>
          <a:p>
            <a:r>
              <a:rPr lang="en-US" dirty="0" smtClean="0"/>
              <a:t>Specify conditions required to communicate with a service </a:t>
            </a:r>
            <a:r>
              <a:rPr lang="en-US" dirty="0" err="1" smtClean="0"/>
              <a:t>e.g</a:t>
            </a:r>
            <a:r>
              <a:rPr lang="en-US" dirty="0" smtClean="0"/>
              <a:t> security requirement to communicate with service, protocol and encoding used for binding</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Runtime</a:t>
            </a:r>
            <a:endParaRPr lang="en-US" dirty="0"/>
          </a:p>
        </p:txBody>
      </p:sp>
      <p:sp>
        <p:nvSpPr>
          <p:cNvPr id="3" name="Content Placeholder 2"/>
          <p:cNvSpPr>
            <a:spLocks noGrp="1"/>
          </p:cNvSpPr>
          <p:nvPr>
            <p:ph idx="1"/>
          </p:nvPr>
        </p:nvSpPr>
        <p:spPr>
          <a:xfrm>
            <a:off x="228600" y="1412776"/>
            <a:ext cx="8915400" cy="4081117"/>
          </a:xfrm>
        </p:spPr>
        <p:txBody>
          <a:bodyPr/>
          <a:lstStyle/>
          <a:p>
            <a:r>
              <a:rPr lang="en-US" dirty="0" smtClean="0"/>
              <a:t>It contains the behaviors that occur during runtime of service.</a:t>
            </a:r>
          </a:p>
          <a:p>
            <a:r>
              <a:rPr lang="en-US" dirty="0" smtClean="0"/>
              <a:t>Throttling Behavior- Controls how many messages are processed.</a:t>
            </a:r>
          </a:p>
          <a:p>
            <a:r>
              <a:rPr lang="en-US" dirty="0" smtClean="0"/>
              <a:t>Error Behavior - Specifies what occurs, when internal error occurs on the service.</a:t>
            </a:r>
          </a:p>
          <a:p>
            <a:r>
              <a:rPr lang="en-US" dirty="0" smtClean="0"/>
              <a:t>Metadata Behavior - Tells how and whether metadata is available to outside world.</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Runtime</a:t>
            </a:r>
            <a:endParaRPr lang="en-US" dirty="0"/>
          </a:p>
        </p:txBody>
      </p:sp>
      <p:sp>
        <p:nvSpPr>
          <p:cNvPr id="3" name="Content Placeholder 2"/>
          <p:cNvSpPr>
            <a:spLocks noGrp="1"/>
          </p:cNvSpPr>
          <p:nvPr>
            <p:ph idx="1"/>
          </p:nvPr>
        </p:nvSpPr>
        <p:spPr>
          <a:xfrm>
            <a:off x="228600" y="1412776"/>
            <a:ext cx="8915400" cy="4672048"/>
          </a:xfrm>
        </p:spPr>
        <p:txBody>
          <a:bodyPr/>
          <a:lstStyle/>
          <a:p>
            <a:r>
              <a:rPr lang="en-US" dirty="0" smtClean="0"/>
              <a:t>Instance Behavior - Specifies how many instance of the service has to be created while running.</a:t>
            </a:r>
          </a:p>
          <a:p>
            <a:r>
              <a:rPr lang="en-US" dirty="0" smtClean="0"/>
              <a:t>Transaction Behavior - Enables the rollback of transacted operations if a failure occurs.</a:t>
            </a:r>
          </a:p>
          <a:p>
            <a:r>
              <a:rPr lang="en-US" dirty="0" smtClean="0"/>
              <a:t>Dispatch Behavior - Controls how a message is processed by the WCF Infrastructure.</a:t>
            </a:r>
          </a:p>
          <a:p>
            <a:endParaRPr lang="en-US" dirty="0" smtClean="0"/>
          </a:p>
          <a:p>
            <a:endParaRPr lang="en-US"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GB"/>
              <a:t>Agenda</a:t>
            </a:r>
          </a:p>
        </p:txBody>
      </p:sp>
      <p:sp>
        <p:nvSpPr>
          <p:cNvPr id="10243" name="Rectangle 3"/>
          <p:cNvSpPr>
            <a:spLocks noGrp="1" noChangeArrowheads="1"/>
          </p:cNvSpPr>
          <p:nvPr>
            <p:ph type="body" idx="1"/>
          </p:nvPr>
        </p:nvSpPr>
        <p:spPr>
          <a:xfrm>
            <a:off x="357158" y="1428736"/>
            <a:ext cx="7572428" cy="4672048"/>
          </a:xfrm>
        </p:spPr>
        <p:txBody>
          <a:bodyPr/>
          <a:lstStyle/>
          <a:p>
            <a:r>
              <a:rPr lang="en-GB" dirty="0" smtClean="0"/>
              <a:t>WCF Architecture</a:t>
            </a:r>
            <a:endParaRPr lang="en-GB" dirty="0"/>
          </a:p>
          <a:p>
            <a:r>
              <a:rPr lang="en-GB" dirty="0" smtClean="0"/>
              <a:t>Contracts</a:t>
            </a:r>
            <a:endParaRPr lang="en-GB" dirty="0"/>
          </a:p>
          <a:p>
            <a:r>
              <a:rPr lang="en-GB" dirty="0" smtClean="0"/>
              <a:t>Bindings</a:t>
            </a:r>
          </a:p>
          <a:p>
            <a:r>
              <a:rPr lang="en-GB" dirty="0" smtClean="0"/>
              <a:t>Address</a:t>
            </a:r>
            <a:endParaRPr lang="en-GB" dirty="0"/>
          </a:p>
          <a:p>
            <a:r>
              <a:rPr lang="en-GB" dirty="0" smtClean="0"/>
              <a:t>Behaviours</a:t>
            </a:r>
          </a:p>
          <a:p>
            <a:r>
              <a:rPr lang="en-GB" dirty="0" smtClean="0"/>
              <a:t>Windows Process Activation Service</a:t>
            </a:r>
          </a:p>
          <a:p>
            <a:r>
              <a:rPr lang="en-GB" dirty="0" smtClean="0"/>
              <a:t>Hosting WF from WCF in IIS 7.0</a:t>
            </a:r>
          </a:p>
          <a:p>
            <a:r>
              <a:rPr lang="en-GB" dirty="0" smtClean="0"/>
              <a:t>Security</a:t>
            </a:r>
            <a:endParaRPr lang="en-GB"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endParaRPr lang="en-US" dirty="0"/>
          </a:p>
        </p:txBody>
      </p:sp>
      <p:sp>
        <p:nvSpPr>
          <p:cNvPr id="3" name="Content Placeholder 2"/>
          <p:cNvSpPr>
            <a:spLocks noGrp="1"/>
          </p:cNvSpPr>
          <p:nvPr>
            <p:ph idx="1"/>
          </p:nvPr>
        </p:nvSpPr>
        <p:spPr>
          <a:xfrm>
            <a:off x="107950" y="1584325"/>
            <a:ext cx="8915400" cy="5115246"/>
          </a:xfrm>
        </p:spPr>
        <p:txBody>
          <a:bodyPr/>
          <a:lstStyle/>
          <a:p>
            <a:r>
              <a:rPr lang="en-US" dirty="0" smtClean="0"/>
              <a:t>Messaging layer is composed of channels. </a:t>
            </a:r>
          </a:p>
          <a:p>
            <a:r>
              <a:rPr lang="en-US" dirty="0" smtClean="0"/>
              <a:t>A channel is a component that processes a message in some way, for example, by authenticating a message. </a:t>
            </a:r>
          </a:p>
          <a:p>
            <a:r>
              <a:rPr lang="en-US" dirty="0" smtClean="0"/>
              <a:t>A set of channels is also known as a channel stack. </a:t>
            </a:r>
          </a:p>
          <a:p>
            <a:r>
              <a:rPr lang="en-US" dirty="0" smtClean="0"/>
              <a:t>Channels are the core abstraction for sending message to and receiving message from an Endpoint. </a:t>
            </a:r>
          </a:p>
          <a:p>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endParaRPr lang="en-US" dirty="0"/>
          </a:p>
        </p:txBody>
      </p:sp>
      <p:sp>
        <p:nvSpPr>
          <p:cNvPr id="3" name="Content Placeholder 2"/>
          <p:cNvSpPr>
            <a:spLocks noGrp="1"/>
          </p:cNvSpPr>
          <p:nvPr>
            <p:ph idx="1"/>
          </p:nvPr>
        </p:nvSpPr>
        <p:spPr>
          <a:xfrm>
            <a:off x="107950" y="1584325"/>
            <a:ext cx="8915400" cy="4524315"/>
          </a:xfrm>
        </p:spPr>
        <p:txBody>
          <a:bodyPr/>
          <a:lstStyle/>
          <a:p>
            <a:r>
              <a:rPr lang="en-US" dirty="0" smtClean="0"/>
              <a:t>Broadly we can categories channels as </a:t>
            </a:r>
          </a:p>
          <a:p>
            <a:r>
              <a:rPr lang="en-US" dirty="0" smtClean="0"/>
              <a:t>Transport Channels Handles sending and receiving message from network. Protocols like HTTP, TCP, name pipes and MSMQ.</a:t>
            </a:r>
          </a:p>
          <a:p>
            <a:r>
              <a:rPr lang="en-US" dirty="0" smtClean="0"/>
              <a:t>Protocol Channels Implements SOAP based protocol by processing and possibly modifying message. E.g. WS-Security and WS-Reliability.</a:t>
            </a:r>
          </a:p>
          <a:p>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and Hosting</a:t>
            </a:r>
            <a:endParaRPr lang="en-US" dirty="0"/>
          </a:p>
        </p:txBody>
      </p:sp>
      <p:sp>
        <p:nvSpPr>
          <p:cNvPr id="3" name="Content Placeholder 2"/>
          <p:cNvSpPr>
            <a:spLocks noGrp="1"/>
          </p:cNvSpPr>
          <p:nvPr>
            <p:ph idx="1"/>
          </p:nvPr>
        </p:nvSpPr>
        <p:spPr>
          <a:xfrm>
            <a:off x="228600" y="980728"/>
            <a:ext cx="8807896" cy="6592574"/>
          </a:xfrm>
        </p:spPr>
        <p:txBody>
          <a:bodyPr/>
          <a:lstStyle/>
          <a:p>
            <a:r>
              <a:rPr lang="en-US" dirty="0" smtClean="0"/>
              <a:t>Services can be hosted or executed, so that it will be available to everyone accessing from the client. </a:t>
            </a:r>
          </a:p>
          <a:p>
            <a:r>
              <a:rPr lang="en-US" dirty="0" smtClean="0"/>
              <a:t>WCF service can be hosted by following mechanism</a:t>
            </a:r>
          </a:p>
          <a:p>
            <a:r>
              <a:rPr lang="en-US" dirty="0" smtClean="0"/>
              <a:t>IIS Internet information Service provides number of advantages if a Service uses Http as protocol. </a:t>
            </a:r>
          </a:p>
          <a:p>
            <a:r>
              <a:rPr lang="en-US" dirty="0" smtClean="0"/>
              <a:t>It does not require Host code to activate the service, it automatically activates service code.</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and Hosting</a:t>
            </a:r>
            <a:endParaRPr lang="en-US" dirty="0"/>
          </a:p>
        </p:txBody>
      </p:sp>
      <p:sp>
        <p:nvSpPr>
          <p:cNvPr id="3" name="Content Placeholder 2"/>
          <p:cNvSpPr>
            <a:spLocks noGrp="1"/>
          </p:cNvSpPr>
          <p:nvPr>
            <p:ph idx="1"/>
          </p:nvPr>
        </p:nvSpPr>
        <p:spPr>
          <a:xfrm>
            <a:off x="0" y="764704"/>
            <a:ext cx="8915400" cy="5521512"/>
          </a:xfrm>
        </p:spPr>
        <p:txBody>
          <a:bodyPr/>
          <a:lstStyle/>
          <a:p>
            <a:r>
              <a:rPr lang="en-US" sz="2800" dirty="0" smtClean="0"/>
              <a:t>Windows Activation Service (WAS) is the new process activation mechanism that ships with IIS 7.0. </a:t>
            </a:r>
          </a:p>
          <a:p>
            <a:r>
              <a:rPr lang="en-US" sz="2800" dirty="0" smtClean="0"/>
              <a:t>In addition to HTTP based communication, WCF can also use WAS to provide message-based activation over other protocols, such as TCP and named pipes.</a:t>
            </a:r>
          </a:p>
          <a:p>
            <a:r>
              <a:rPr lang="en-US" sz="2800" dirty="0" smtClean="0"/>
              <a:t>Self-Hosting WCF service can be self hosted as console application, Win Forms or WPF application with graphical UI.</a:t>
            </a:r>
          </a:p>
          <a:p>
            <a:r>
              <a:rPr lang="en-US" sz="2800" dirty="0" smtClean="0"/>
              <a:t>Windows Service WCF can also be hosted as a Windows Service, so that it is under control of the Service Control Manager (SCM).</a:t>
            </a:r>
            <a:endParaRPr lang="en-US" sz="28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Client and Metadata</a:t>
            </a:r>
            <a:endParaRPr lang="en-US" dirty="0"/>
          </a:p>
        </p:txBody>
      </p:sp>
      <p:sp>
        <p:nvSpPr>
          <p:cNvPr id="3" name="Content Placeholder 2"/>
          <p:cNvSpPr>
            <a:spLocks noGrp="1"/>
          </p:cNvSpPr>
          <p:nvPr>
            <p:ph idx="1"/>
          </p:nvPr>
        </p:nvSpPr>
        <p:spPr>
          <a:xfrm>
            <a:off x="0" y="836712"/>
            <a:ext cx="8915400" cy="5650778"/>
          </a:xfrm>
        </p:spPr>
        <p:txBody>
          <a:bodyPr/>
          <a:lstStyle/>
          <a:p>
            <a:r>
              <a:rPr lang="en-US" sz="2800" dirty="0" smtClean="0"/>
              <a:t>Get the Proxy class and service end point information </a:t>
            </a:r>
          </a:p>
          <a:p>
            <a:r>
              <a:rPr lang="en-US" sz="2800" dirty="0" smtClean="0"/>
              <a:t>Using </a:t>
            </a:r>
            <a:r>
              <a:rPr lang="en-US" sz="2800" i="1" dirty="0" smtClean="0"/>
              <a:t>SvcUtil.exe</a:t>
            </a:r>
            <a:r>
              <a:rPr lang="en-US" sz="2800" dirty="0" smtClean="0"/>
              <a:t> we can create proxy class for the service and configuration information for endpoints. </a:t>
            </a:r>
          </a:p>
          <a:p>
            <a:r>
              <a:rPr lang="en-US" sz="2800" dirty="0" smtClean="0"/>
              <a:t>Example type the following sentence in the Visual studio command prompt, this will generate the class file and configuration file which contain information about the endpoints.</a:t>
            </a:r>
          </a:p>
          <a:p>
            <a:r>
              <a:rPr lang="en-US" sz="2800" i="1" dirty="0" err="1" smtClean="0"/>
              <a:t>svcutil</a:t>
            </a:r>
            <a:r>
              <a:rPr lang="en-US" sz="2800" i="1" dirty="0" smtClean="0"/>
              <a:t> /</a:t>
            </a:r>
            <a:r>
              <a:rPr lang="en-US" sz="2800" i="1" dirty="0" err="1" smtClean="0"/>
              <a:t>language:vb</a:t>
            </a:r>
            <a:r>
              <a:rPr lang="en-US" sz="2800" i="1" dirty="0" smtClean="0"/>
              <a:t> /</a:t>
            </a:r>
            <a:r>
              <a:rPr lang="en-US" sz="2800" i="1" dirty="0" err="1" smtClean="0"/>
              <a:t>out:ClientCode.vb</a:t>
            </a:r>
            <a:r>
              <a:rPr lang="en-US" sz="2800" i="1" dirty="0" smtClean="0"/>
              <a:t> /</a:t>
            </a:r>
            <a:r>
              <a:rPr lang="en-US" sz="2800" i="1" dirty="0" err="1" smtClean="0"/>
              <a:t>config:app.config</a:t>
            </a:r>
            <a:r>
              <a:rPr lang="en-US" sz="2800" dirty="0" smtClean="0"/>
              <a:t> </a:t>
            </a:r>
            <a:r>
              <a:rPr lang="en-US" sz="2800" i="1" dirty="0" smtClean="0"/>
              <a:t>http://localhost:8090/MyService/SimpleCalculator.svc?wsdl</a:t>
            </a:r>
            <a:endParaRPr lang="en-US" sz="2800" dirty="0" smtClean="0"/>
          </a:p>
          <a:p>
            <a:endParaRPr lang="en-US" sz="28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Client and Metadata</a:t>
            </a:r>
            <a:endParaRPr lang="en-US" dirty="0"/>
          </a:p>
        </p:txBody>
      </p:sp>
      <p:sp>
        <p:nvSpPr>
          <p:cNvPr id="3" name="Content Placeholder 2"/>
          <p:cNvSpPr>
            <a:spLocks noGrp="1"/>
          </p:cNvSpPr>
          <p:nvPr>
            <p:ph idx="1"/>
          </p:nvPr>
        </p:nvSpPr>
        <p:spPr>
          <a:xfrm>
            <a:off x="0" y="836712"/>
            <a:ext cx="8915400" cy="5558445"/>
          </a:xfrm>
        </p:spPr>
        <p:txBody>
          <a:bodyPr/>
          <a:lstStyle/>
          <a:p>
            <a:pPr marL="0" indent="0">
              <a:buNone/>
            </a:pPr>
            <a:r>
              <a:rPr lang="en-US" b="1" dirty="0" smtClean="0">
                <a:solidFill>
                  <a:srgbClr val="FF0000"/>
                </a:solidFill>
              </a:rPr>
              <a:t>Call operations</a:t>
            </a:r>
            <a:endParaRPr lang="en-US" dirty="0" smtClean="0"/>
          </a:p>
          <a:p>
            <a:r>
              <a:rPr lang="en-US" dirty="0" smtClean="0"/>
              <a:t>Add this class files in the client application. Then create the object for this class and invoke the service operation.</a:t>
            </a:r>
          </a:p>
          <a:p>
            <a:r>
              <a:rPr lang="en-US" dirty="0" smtClean="0"/>
              <a:t> Configuration information we got from the above step has to be added to the client application configuration file.</a:t>
            </a:r>
          </a:p>
          <a:p>
            <a:r>
              <a:rPr lang="en-US" dirty="0" smtClean="0"/>
              <a:t> When the client application calls the first operation, WCF automatically opens the underlying channel.</a:t>
            </a:r>
          </a:p>
          <a:p>
            <a:r>
              <a:rPr lang="en-US" dirty="0" smtClean="0"/>
              <a:t> </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Client and Metadata</a:t>
            </a:r>
            <a:endParaRPr lang="en-US" dirty="0"/>
          </a:p>
        </p:txBody>
      </p:sp>
      <p:sp>
        <p:nvSpPr>
          <p:cNvPr id="3" name="Content Placeholder 2"/>
          <p:cNvSpPr>
            <a:spLocks noGrp="1"/>
          </p:cNvSpPr>
          <p:nvPr>
            <p:ph idx="1"/>
          </p:nvPr>
        </p:nvSpPr>
        <p:spPr>
          <a:xfrm>
            <a:off x="0" y="836712"/>
            <a:ext cx="8915400" cy="5558445"/>
          </a:xfrm>
        </p:spPr>
        <p:txBody>
          <a:bodyPr/>
          <a:lstStyle/>
          <a:p>
            <a:pPr marL="0" indent="0">
              <a:buNone/>
            </a:pPr>
            <a:r>
              <a:rPr lang="en-US" b="1" dirty="0" smtClean="0">
                <a:solidFill>
                  <a:srgbClr val="FF0000"/>
                </a:solidFill>
              </a:rPr>
              <a:t>Call operations</a:t>
            </a:r>
            <a:endParaRPr lang="en-US" dirty="0" smtClean="0"/>
          </a:p>
          <a:p>
            <a:r>
              <a:rPr lang="en-US" dirty="0"/>
              <a:t>This underlying channel is closed, when the object is recycled.</a:t>
            </a:r>
          </a:p>
          <a:p>
            <a:r>
              <a:rPr lang="en-US" dirty="0"/>
              <a:t>//Creating the proxy on client side </a:t>
            </a:r>
            <a:r>
              <a:rPr lang="en-US" dirty="0" err="1"/>
              <a:t>MyCalculatorServiceProxy.MyServiceProxy</a:t>
            </a:r>
            <a:r>
              <a:rPr lang="en-US" dirty="0"/>
              <a:t> proxy = new </a:t>
            </a:r>
            <a:r>
              <a:rPr lang="en-US" dirty="0" err="1"/>
              <a:t>MyCalculatorServiceProxy.MyServiceProxy</a:t>
            </a:r>
            <a:r>
              <a:rPr lang="en-US" dirty="0"/>
              <a:t>(); </a:t>
            </a:r>
            <a:r>
              <a:rPr lang="en-US" dirty="0" err="1"/>
              <a:t>Console.WriteLine</a:t>
            </a:r>
            <a:r>
              <a:rPr lang="en-US" dirty="0"/>
              <a:t>("Counter: " + </a:t>
            </a:r>
            <a:r>
              <a:rPr lang="en-US" dirty="0" err="1"/>
              <a:t>proxy.MyMethod</a:t>
            </a:r>
            <a:r>
              <a:rPr lang="en-US" dirty="0"/>
              <a:t>());</a:t>
            </a:r>
          </a:p>
          <a:p>
            <a:endParaRPr lang="en-US" dirty="0"/>
          </a:p>
          <a:p>
            <a:r>
              <a:rPr lang="en-US" dirty="0" smtClean="0"/>
              <a:t> </a:t>
            </a:r>
            <a:endParaRPr lang="en-US" dirty="0"/>
          </a:p>
        </p:txBody>
      </p:sp>
    </p:spTree>
    <p:extLst>
      <p:ext uri="{BB962C8B-B14F-4D97-AF65-F5344CB8AC3E}">
        <p14:creationId xmlns:p14="http://schemas.microsoft.com/office/powerpoint/2010/main" val="3392455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Client and Metadata</a:t>
            </a:r>
            <a:endParaRPr lang="en-US" dirty="0"/>
          </a:p>
        </p:txBody>
      </p:sp>
      <p:sp>
        <p:nvSpPr>
          <p:cNvPr id="3" name="Content Placeholder 2"/>
          <p:cNvSpPr>
            <a:spLocks noGrp="1"/>
          </p:cNvSpPr>
          <p:nvPr>
            <p:ph idx="1"/>
          </p:nvPr>
        </p:nvSpPr>
        <p:spPr>
          <a:xfrm>
            <a:off x="0" y="836712"/>
            <a:ext cx="8915400" cy="5115246"/>
          </a:xfrm>
        </p:spPr>
        <p:txBody>
          <a:bodyPr/>
          <a:lstStyle/>
          <a:p>
            <a:endParaRPr lang="en-US" dirty="0" smtClean="0"/>
          </a:p>
          <a:p>
            <a:r>
              <a:rPr lang="en-US" dirty="0" smtClean="0"/>
              <a:t>Close the WCF client object.</a:t>
            </a:r>
          </a:p>
          <a:p>
            <a:r>
              <a:rPr lang="en-US" dirty="0" smtClean="0"/>
              <a:t>After using the object created in the above steps, we have to dispose the object. Channel will be closed with the service, when the object is cleared.</a:t>
            </a:r>
          </a:p>
          <a:p>
            <a:r>
              <a:rPr lang="en-US" dirty="0" err="1" smtClean="0"/>
              <a:t>MyCalculatorServiceProxy.MyServiceProxy</a:t>
            </a:r>
            <a:r>
              <a:rPr lang="en-US" dirty="0" smtClean="0"/>
              <a:t>(); </a:t>
            </a:r>
            <a:r>
              <a:rPr lang="en-US" dirty="0" err="1" smtClean="0"/>
              <a:t>Console.WriteLine</a:t>
            </a:r>
            <a:r>
              <a:rPr lang="en-US" dirty="0" smtClean="0"/>
              <a:t>("Counter: " + </a:t>
            </a:r>
            <a:r>
              <a:rPr lang="en-US" dirty="0" err="1" smtClean="0"/>
              <a:t>proxy.MyMethod</a:t>
            </a:r>
            <a:r>
              <a:rPr lang="en-US" dirty="0" smtClean="0"/>
              <a:t>());</a:t>
            </a:r>
          </a:p>
          <a:p>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107950" y="1584325"/>
            <a:ext cx="8915400" cy="4524315"/>
          </a:xfrm>
        </p:spPr>
        <p:txBody>
          <a:bodyPr/>
          <a:lstStyle/>
          <a:p>
            <a:r>
              <a:rPr lang="en-US" dirty="0" smtClean="0"/>
              <a:t>Characteristics of the service are described by the metadata. </a:t>
            </a:r>
          </a:p>
          <a:p>
            <a:r>
              <a:rPr lang="en-US" dirty="0" smtClean="0"/>
              <a:t>This metadata can be exposed to the client to understand the communication with service.</a:t>
            </a:r>
          </a:p>
          <a:p>
            <a:r>
              <a:rPr lang="en-US" dirty="0" smtClean="0"/>
              <a:t> Metadata can be set in the service by enabling the </a:t>
            </a:r>
            <a:r>
              <a:rPr lang="en-US" dirty="0" err="1" smtClean="0"/>
              <a:t>ServiceMetadata</a:t>
            </a:r>
            <a:r>
              <a:rPr lang="en-US" dirty="0" smtClean="0"/>
              <a:t> node inside the </a:t>
            </a:r>
            <a:r>
              <a:rPr lang="en-US" dirty="0" err="1" smtClean="0"/>
              <a:t>servcieBehaviour</a:t>
            </a:r>
            <a:r>
              <a:rPr lang="en-US" dirty="0" smtClean="0"/>
              <a:t> node of the service configuration file.</a:t>
            </a:r>
          </a:p>
          <a:p>
            <a:r>
              <a:rPr lang="en-US" dirty="0" smtClean="0"/>
              <a:t>&lt;</a:t>
            </a:r>
            <a:r>
              <a:rPr lang="en-US" dirty="0" err="1" smtClean="0"/>
              <a:t>serviceMetadata</a:t>
            </a:r>
            <a:r>
              <a:rPr lang="en-US" dirty="0" smtClean="0"/>
              <a:t> </a:t>
            </a:r>
            <a:r>
              <a:rPr lang="en-US" dirty="0" err="1" smtClean="0"/>
              <a:t>httpGetEnabled</a:t>
            </a:r>
            <a:r>
              <a:rPr lang="en-US" dirty="0" smtClean="0"/>
              <a:t>="True"/&gt;</a:t>
            </a:r>
            <a:endParaRPr lang="en-US"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010" name="AutoShape 2"/>
          <p:cNvCxnSpPr>
            <a:cxnSpLocks noChangeShapeType="1"/>
            <a:stCxn id="43011" idx="3"/>
            <a:endCxn id="43013" idx="1"/>
          </p:cNvCxnSpPr>
          <p:nvPr/>
        </p:nvCxnSpPr>
        <p:spPr bwMode="auto">
          <a:xfrm>
            <a:off x="1993900" y="2992438"/>
            <a:ext cx="3727450" cy="0"/>
          </a:xfrm>
          <a:prstGeom prst="straightConnector1">
            <a:avLst/>
          </a:prstGeom>
          <a:noFill/>
          <a:ln w="57150">
            <a:solidFill>
              <a:srgbClr val="DDDDDD"/>
            </a:solidFill>
            <a:round/>
            <a:headEnd/>
            <a:tailEnd type="triangle" w="med" len="med"/>
          </a:ln>
          <a:effectLst/>
        </p:spPr>
      </p:cxnSp>
      <p:sp>
        <p:nvSpPr>
          <p:cNvPr id="43011" name="AutoShape 3"/>
          <p:cNvSpPr>
            <a:spLocks noChangeArrowheads="1"/>
          </p:cNvSpPr>
          <p:nvPr/>
        </p:nvSpPr>
        <p:spPr bwMode="auto">
          <a:xfrm>
            <a:off x="471488" y="2047875"/>
            <a:ext cx="1522412" cy="1889125"/>
          </a:xfrm>
          <a:prstGeom prst="roundRect">
            <a:avLst>
              <a:gd name="adj" fmla="val 10171"/>
            </a:avLst>
          </a:prstGeom>
          <a:solidFill>
            <a:schemeClr val="folHlink">
              <a:alpha val="64999"/>
            </a:schemeClr>
          </a:solidFill>
          <a:ln w="9525">
            <a:noFill/>
            <a:round/>
            <a:headEnd/>
            <a:tailEnd/>
          </a:ln>
          <a:effectLst/>
        </p:spPr>
        <p:txBody>
          <a:bodyPr wrap="none" anchorCtr="1"/>
          <a:lstStyle/>
          <a:p>
            <a:pPr algn="ctr"/>
            <a:r>
              <a:rPr lang="en-US" sz="1600"/>
              <a:t>Client</a:t>
            </a:r>
          </a:p>
        </p:txBody>
      </p:sp>
      <p:pic>
        <p:nvPicPr>
          <p:cNvPr id="43012" name="Picture 4" descr="PC Running XML Web Service sm"/>
          <p:cNvPicPr>
            <a:picLocks noChangeAspect="1" noChangeArrowheads="1"/>
          </p:cNvPicPr>
          <p:nvPr/>
        </p:nvPicPr>
        <p:blipFill>
          <a:blip r:embed="rId4" cstate="print"/>
          <a:srcRect/>
          <a:stretch>
            <a:fillRect/>
          </a:stretch>
        </p:blipFill>
        <p:spPr bwMode="auto">
          <a:xfrm>
            <a:off x="547688" y="2495550"/>
            <a:ext cx="1001712" cy="992188"/>
          </a:xfrm>
          <a:prstGeom prst="rect">
            <a:avLst/>
          </a:prstGeom>
          <a:noFill/>
        </p:spPr>
      </p:pic>
      <p:sp>
        <p:nvSpPr>
          <p:cNvPr id="43013" name="AutoShape 5"/>
          <p:cNvSpPr>
            <a:spLocks noChangeArrowheads="1"/>
          </p:cNvSpPr>
          <p:nvPr/>
        </p:nvSpPr>
        <p:spPr bwMode="auto">
          <a:xfrm>
            <a:off x="5721350" y="2047875"/>
            <a:ext cx="2660650" cy="1889125"/>
          </a:xfrm>
          <a:prstGeom prst="roundRect">
            <a:avLst>
              <a:gd name="adj" fmla="val 10171"/>
            </a:avLst>
          </a:prstGeom>
          <a:solidFill>
            <a:schemeClr val="folHlink">
              <a:alpha val="64999"/>
            </a:schemeClr>
          </a:solidFill>
          <a:ln w="9525">
            <a:noFill/>
            <a:round/>
            <a:headEnd/>
            <a:tailEnd/>
          </a:ln>
          <a:effectLst/>
        </p:spPr>
        <p:txBody>
          <a:bodyPr wrap="none" anchorCtr="1"/>
          <a:lstStyle/>
          <a:p>
            <a:pPr algn="ctr"/>
            <a:r>
              <a:rPr lang="en-US" sz="1600"/>
              <a:t>Service</a:t>
            </a:r>
          </a:p>
        </p:txBody>
      </p:sp>
      <p:pic>
        <p:nvPicPr>
          <p:cNvPr id="43014" name="Picture 6" descr="Server and XML Web Service sm"/>
          <p:cNvPicPr>
            <a:picLocks noChangeAspect="1" noChangeArrowheads="1"/>
          </p:cNvPicPr>
          <p:nvPr/>
        </p:nvPicPr>
        <p:blipFill>
          <a:blip r:embed="rId5" cstate="print"/>
          <a:srcRect/>
          <a:stretch>
            <a:fillRect/>
          </a:stretch>
        </p:blipFill>
        <p:spPr bwMode="auto">
          <a:xfrm>
            <a:off x="6281738" y="2484438"/>
            <a:ext cx="668337" cy="1014412"/>
          </a:xfrm>
          <a:prstGeom prst="rect">
            <a:avLst/>
          </a:prstGeom>
          <a:noFill/>
        </p:spPr>
      </p:pic>
      <p:pic>
        <p:nvPicPr>
          <p:cNvPr id="43015" name="Picture 7" descr="Folders sm"/>
          <p:cNvPicPr>
            <a:picLocks noChangeAspect="1" noChangeArrowheads="1"/>
          </p:cNvPicPr>
          <p:nvPr/>
        </p:nvPicPr>
        <p:blipFill>
          <a:blip r:embed="rId6" cstate="print"/>
          <a:srcRect/>
          <a:stretch>
            <a:fillRect/>
          </a:stretch>
        </p:blipFill>
        <p:spPr bwMode="auto">
          <a:xfrm>
            <a:off x="7308850" y="2649538"/>
            <a:ext cx="879475" cy="684212"/>
          </a:xfrm>
          <a:prstGeom prst="rect">
            <a:avLst/>
          </a:prstGeom>
          <a:noFill/>
        </p:spPr>
      </p:pic>
      <p:sp>
        <p:nvSpPr>
          <p:cNvPr id="43016" name="Rectangle 8"/>
          <p:cNvSpPr>
            <a:spLocks noGrp="1" noChangeArrowheads="1"/>
          </p:cNvSpPr>
          <p:nvPr>
            <p:ph type="title"/>
          </p:nvPr>
        </p:nvSpPr>
        <p:spPr/>
        <p:txBody>
          <a:bodyPr/>
          <a:lstStyle/>
          <a:p>
            <a:r>
              <a:rPr lang="en-US"/>
              <a:t>Clients and Services</a:t>
            </a:r>
          </a:p>
        </p:txBody>
      </p:sp>
      <p:graphicFrame>
        <p:nvGraphicFramePr>
          <p:cNvPr id="43017" name="Object 9"/>
          <p:cNvGraphicFramePr>
            <a:graphicFrameLocks noGrp="1" noChangeAspect="1"/>
          </p:cNvGraphicFramePr>
          <p:nvPr>
            <p:ph idx="1"/>
          </p:nvPr>
        </p:nvGraphicFramePr>
        <p:xfrm>
          <a:off x="3154363" y="2003425"/>
          <a:ext cx="1390650" cy="868363"/>
        </p:xfrm>
        <a:graphic>
          <a:graphicData uri="http://schemas.openxmlformats.org/presentationml/2006/ole">
            <mc:AlternateContent xmlns:mc="http://schemas.openxmlformats.org/markup-compatibility/2006">
              <mc:Choice xmlns:v="urn:schemas-microsoft-com:vml" Requires="v">
                <p:oleObj spid="_x0000_s80976" name="Visio" r:id="rId7" imgW="1367573" imgH="1041502" progId="">
                  <p:embed/>
                </p:oleObj>
              </mc:Choice>
              <mc:Fallback>
                <p:oleObj name="Visio" r:id="rId7" imgW="1367573" imgH="1041502"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363" y="2003425"/>
                        <a:ext cx="1390650" cy="868363"/>
                      </a:xfrm>
                      <a:prstGeom prst="rect">
                        <a:avLst/>
                      </a:prstGeom>
                      <a:noFill/>
                      <a:ln>
                        <a:noFill/>
                      </a:ln>
                      <a:effectLst/>
                      <a:extLst>
                        <a:ext uri="{909E8E84-426E-40DD-AFC4-6F175D3DCCD1}">
                          <a14:hiddenFill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0"/>
          <p:cNvGrpSpPr>
            <a:grpSpLocks/>
          </p:cNvGrpSpPr>
          <p:nvPr/>
        </p:nvGrpSpPr>
        <p:grpSpPr bwMode="auto">
          <a:xfrm>
            <a:off x="1651000" y="2349500"/>
            <a:ext cx="4433888" cy="1292225"/>
            <a:chOff x="1026" y="1478"/>
            <a:chExt cx="2793" cy="814"/>
          </a:xfrm>
        </p:grpSpPr>
        <p:cxnSp>
          <p:nvCxnSpPr>
            <p:cNvPr id="43019" name="AutoShape 11"/>
            <p:cNvCxnSpPr>
              <a:cxnSpLocks noChangeShapeType="1"/>
              <a:endCxn id="43020" idx="1"/>
            </p:cNvCxnSpPr>
            <p:nvPr/>
          </p:nvCxnSpPr>
          <p:spPr bwMode="auto">
            <a:xfrm>
              <a:off x="1728" y="1885"/>
              <a:ext cx="1387" cy="0"/>
            </a:xfrm>
            <a:prstGeom prst="straightConnector1">
              <a:avLst/>
            </a:prstGeom>
            <a:noFill/>
            <a:ln w="57150">
              <a:solidFill>
                <a:srgbClr val="DDDDDD"/>
              </a:solidFill>
              <a:round/>
              <a:headEnd/>
              <a:tailEnd type="triangle" w="med" len="med"/>
            </a:ln>
            <a:effectLst/>
          </p:spPr>
        </p:cxnSp>
        <p:sp>
          <p:nvSpPr>
            <p:cNvPr id="43020" name="AutoShape 12"/>
            <p:cNvSpPr>
              <a:spLocks noChangeArrowheads="1"/>
            </p:cNvSpPr>
            <p:nvPr/>
          </p:nvSpPr>
          <p:spPr bwMode="auto">
            <a:xfrm>
              <a:off x="3115" y="1763"/>
              <a:ext cx="704" cy="243"/>
            </a:xfrm>
            <a:prstGeom prst="roundRect">
              <a:avLst>
                <a:gd name="adj" fmla="val 10171"/>
              </a:avLst>
            </a:prstGeom>
            <a:solidFill>
              <a:srgbClr val="FF5050">
                <a:alpha val="64999"/>
              </a:srgbClr>
            </a:solidFill>
            <a:ln w="9525">
              <a:noFill/>
              <a:round/>
              <a:headEnd/>
              <a:tailEnd/>
            </a:ln>
            <a:effectLst/>
          </p:spPr>
          <p:txBody>
            <a:bodyPr wrap="none" anchor="b"/>
            <a:lstStyle/>
            <a:p>
              <a:pPr algn="ctr"/>
              <a:r>
                <a:rPr lang="en-US" sz="1600" b="1"/>
                <a:t>Endpoint</a:t>
              </a:r>
            </a:p>
          </p:txBody>
        </p:sp>
        <p:sp>
          <p:nvSpPr>
            <p:cNvPr id="43021" name="AutoShape 13"/>
            <p:cNvSpPr>
              <a:spLocks noChangeArrowheads="1"/>
            </p:cNvSpPr>
            <p:nvPr/>
          </p:nvSpPr>
          <p:spPr bwMode="auto">
            <a:xfrm>
              <a:off x="1026" y="1764"/>
              <a:ext cx="704" cy="243"/>
            </a:xfrm>
            <a:prstGeom prst="roundRect">
              <a:avLst>
                <a:gd name="adj" fmla="val 10171"/>
              </a:avLst>
            </a:prstGeom>
            <a:solidFill>
              <a:srgbClr val="FF5050">
                <a:alpha val="64999"/>
              </a:srgbClr>
            </a:solidFill>
            <a:ln w="9525">
              <a:noFill/>
              <a:round/>
              <a:headEnd/>
              <a:tailEnd/>
            </a:ln>
            <a:effectLst/>
          </p:spPr>
          <p:txBody>
            <a:bodyPr wrap="none" anchor="b"/>
            <a:lstStyle/>
            <a:p>
              <a:pPr algn="ctr"/>
              <a:r>
                <a:rPr lang="en-US" sz="1600" b="1"/>
                <a:t>Endpoint</a:t>
              </a:r>
            </a:p>
          </p:txBody>
        </p:sp>
        <p:sp>
          <p:nvSpPr>
            <p:cNvPr id="43022" name="AutoShape 14"/>
            <p:cNvSpPr>
              <a:spLocks noChangeArrowheads="1"/>
            </p:cNvSpPr>
            <p:nvPr/>
          </p:nvSpPr>
          <p:spPr bwMode="auto">
            <a:xfrm>
              <a:off x="3115" y="2049"/>
              <a:ext cx="704" cy="243"/>
            </a:xfrm>
            <a:prstGeom prst="roundRect">
              <a:avLst>
                <a:gd name="adj" fmla="val 10171"/>
              </a:avLst>
            </a:prstGeom>
            <a:solidFill>
              <a:srgbClr val="FF5050">
                <a:alpha val="64999"/>
              </a:srgbClr>
            </a:solidFill>
            <a:ln w="9525">
              <a:noFill/>
              <a:round/>
              <a:headEnd/>
              <a:tailEnd/>
            </a:ln>
            <a:effectLst/>
          </p:spPr>
          <p:txBody>
            <a:bodyPr wrap="none" anchor="b"/>
            <a:lstStyle/>
            <a:p>
              <a:pPr algn="ctr"/>
              <a:r>
                <a:rPr lang="en-US" sz="1600" b="1"/>
                <a:t>Endpoint</a:t>
              </a:r>
            </a:p>
          </p:txBody>
        </p:sp>
        <p:sp>
          <p:nvSpPr>
            <p:cNvPr id="43023" name="AutoShape 15"/>
            <p:cNvSpPr>
              <a:spLocks noChangeArrowheads="1"/>
            </p:cNvSpPr>
            <p:nvPr/>
          </p:nvSpPr>
          <p:spPr bwMode="auto">
            <a:xfrm>
              <a:off x="3114" y="1478"/>
              <a:ext cx="704" cy="243"/>
            </a:xfrm>
            <a:prstGeom prst="roundRect">
              <a:avLst>
                <a:gd name="adj" fmla="val 10171"/>
              </a:avLst>
            </a:prstGeom>
            <a:solidFill>
              <a:srgbClr val="FF5050">
                <a:alpha val="64999"/>
              </a:srgbClr>
            </a:solidFill>
            <a:ln w="9525">
              <a:noFill/>
              <a:round/>
              <a:headEnd/>
              <a:tailEnd/>
            </a:ln>
            <a:effectLst/>
          </p:spPr>
          <p:txBody>
            <a:bodyPr wrap="none" anchor="b"/>
            <a:lstStyle/>
            <a:p>
              <a:pPr algn="ctr"/>
              <a:r>
                <a:rPr lang="en-US" sz="1600" b="1"/>
                <a:t>Endpoint</a:t>
              </a:r>
            </a:p>
          </p:txBody>
        </p:sp>
      </p:grpSp>
      <p:grpSp>
        <p:nvGrpSpPr>
          <p:cNvPr id="3" name="Group 16"/>
          <p:cNvGrpSpPr>
            <a:grpSpLocks/>
          </p:cNvGrpSpPr>
          <p:nvPr/>
        </p:nvGrpSpPr>
        <p:grpSpPr bwMode="auto">
          <a:xfrm>
            <a:off x="1616075" y="2346325"/>
            <a:ext cx="4476750" cy="1289050"/>
            <a:chOff x="1018" y="1478"/>
            <a:chExt cx="2820" cy="812"/>
          </a:xfrm>
        </p:grpSpPr>
        <p:grpSp>
          <p:nvGrpSpPr>
            <p:cNvPr id="4" name="Group 17"/>
            <p:cNvGrpSpPr>
              <a:grpSpLocks/>
            </p:cNvGrpSpPr>
            <p:nvPr/>
          </p:nvGrpSpPr>
          <p:grpSpPr bwMode="auto">
            <a:xfrm>
              <a:off x="3121" y="1759"/>
              <a:ext cx="717" cy="243"/>
              <a:chOff x="3126" y="749"/>
              <a:chExt cx="717" cy="243"/>
            </a:xfrm>
          </p:grpSpPr>
          <p:sp>
            <p:nvSpPr>
              <p:cNvPr id="43026" name="AutoShape 18"/>
              <p:cNvSpPr>
                <a:spLocks noChangeArrowheads="1"/>
              </p:cNvSpPr>
              <p:nvPr/>
            </p:nvSpPr>
            <p:spPr bwMode="auto">
              <a:xfrm>
                <a:off x="3610" y="749"/>
                <a:ext cx="233" cy="243"/>
              </a:xfrm>
              <a:prstGeom prst="roundRect">
                <a:avLst>
                  <a:gd name="adj" fmla="val 10171"/>
                </a:avLst>
              </a:prstGeom>
              <a:solidFill>
                <a:srgbClr val="A50021">
                  <a:alpha val="64999"/>
                </a:srgbClr>
              </a:solidFill>
              <a:ln w="9525">
                <a:noFill/>
                <a:round/>
                <a:headEnd/>
                <a:tailEnd/>
              </a:ln>
              <a:effectLst/>
            </p:spPr>
            <p:txBody>
              <a:bodyPr wrap="none" anchor="b"/>
              <a:lstStyle/>
              <a:p>
                <a:pPr algn="ctr"/>
                <a:r>
                  <a:rPr lang="en-US" sz="1600" b="1"/>
                  <a:t>C</a:t>
                </a:r>
              </a:p>
            </p:txBody>
          </p:sp>
          <p:sp>
            <p:nvSpPr>
              <p:cNvPr id="43027" name="AutoShape 19"/>
              <p:cNvSpPr>
                <a:spLocks noChangeArrowheads="1"/>
              </p:cNvSpPr>
              <p:nvPr/>
            </p:nvSpPr>
            <p:spPr bwMode="auto">
              <a:xfrm>
                <a:off x="3367" y="749"/>
                <a:ext cx="233" cy="243"/>
              </a:xfrm>
              <a:prstGeom prst="roundRect">
                <a:avLst>
                  <a:gd name="adj" fmla="val 10171"/>
                </a:avLst>
              </a:prstGeom>
              <a:solidFill>
                <a:srgbClr val="CC0000">
                  <a:alpha val="64999"/>
                </a:srgbClr>
              </a:solidFill>
              <a:ln w="9525">
                <a:noFill/>
                <a:round/>
                <a:headEnd/>
                <a:tailEnd/>
              </a:ln>
              <a:effectLst/>
            </p:spPr>
            <p:txBody>
              <a:bodyPr wrap="none" anchor="b"/>
              <a:lstStyle/>
              <a:p>
                <a:pPr algn="ctr"/>
                <a:r>
                  <a:rPr lang="en-US" sz="1600" b="1"/>
                  <a:t>B</a:t>
                </a:r>
              </a:p>
            </p:txBody>
          </p:sp>
          <p:sp>
            <p:nvSpPr>
              <p:cNvPr id="43028" name="AutoShape 20"/>
              <p:cNvSpPr>
                <a:spLocks noChangeArrowheads="1"/>
              </p:cNvSpPr>
              <p:nvPr/>
            </p:nvSpPr>
            <p:spPr bwMode="auto">
              <a:xfrm>
                <a:off x="3126" y="749"/>
                <a:ext cx="233" cy="243"/>
              </a:xfrm>
              <a:prstGeom prst="roundRect">
                <a:avLst>
                  <a:gd name="adj" fmla="val 10171"/>
                </a:avLst>
              </a:prstGeom>
              <a:solidFill>
                <a:srgbClr val="FF0000">
                  <a:alpha val="64999"/>
                </a:srgbClr>
              </a:solidFill>
              <a:ln w="9525">
                <a:noFill/>
                <a:round/>
                <a:headEnd/>
                <a:tailEnd/>
              </a:ln>
              <a:effectLst/>
            </p:spPr>
            <p:txBody>
              <a:bodyPr wrap="none" anchor="b"/>
              <a:lstStyle/>
              <a:p>
                <a:pPr algn="ctr"/>
                <a:r>
                  <a:rPr lang="en-US" sz="1600" b="1"/>
                  <a:t>A</a:t>
                </a:r>
              </a:p>
            </p:txBody>
          </p:sp>
        </p:grpSp>
        <p:grpSp>
          <p:nvGrpSpPr>
            <p:cNvPr id="5" name="Group 21"/>
            <p:cNvGrpSpPr>
              <a:grpSpLocks/>
            </p:cNvGrpSpPr>
            <p:nvPr/>
          </p:nvGrpSpPr>
          <p:grpSpPr bwMode="auto">
            <a:xfrm>
              <a:off x="3117" y="2047"/>
              <a:ext cx="717" cy="243"/>
              <a:chOff x="3126" y="749"/>
              <a:chExt cx="717" cy="243"/>
            </a:xfrm>
          </p:grpSpPr>
          <p:sp>
            <p:nvSpPr>
              <p:cNvPr id="43030" name="AutoShape 22"/>
              <p:cNvSpPr>
                <a:spLocks noChangeArrowheads="1"/>
              </p:cNvSpPr>
              <p:nvPr/>
            </p:nvSpPr>
            <p:spPr bwMode="auto">
              <a:xfrm>
                <a:off x="3610" y="749"/>
                <a:ext cx="233" cy="243"/>
              </a:xfrm>
              <a:prstGeom prst="roundRect">
                <a:avLst>
                  <a:gd name="adj" fmla="val 10171"/>
                </a:avLst>
              </a:prstGeom>
              <a:solidFill>
                <a:srgbClr val="A50021">
                  <a:alpha val="64999"/>
                </a:srgbClr>
              </a:solidFill>
              <a:ln w="9525">
                <a:noFill/>
                <a:round/>
                <a:headEnd/>
                <a:tailEnd/>
              </a:ln>
              <a:effectLst/>
            </p:spPr>
            <p:txBody>
              <a:bodyPr wrap="none" anchor="b"/>
              <a:lstStyle/>
              <a:p>
                <a:pPr algn="ctr"/>
                <a:r>
                  <a:rPr lang="en-US" sz="1600" b="1"/>
                  <a:t>C</a:t>
                </a:r>
              </a:p>
            </p:txBody>
          </p:sp>
          <p:sp>
            <p:nvSpPr>
              <p:cNvPr id="43031" name="AutoShape 23"/>
              <p:cNvSpPr>
                <a:spLocks noChangeArrowheads="1"/>
              </p:cNvSpPr>
              <p:nvPr/>
            </p:nvSpPr>
            <p:spPr bwMode="auto">
              <a:xfrm>
                <a:off x="3367" y="749"/>
                <a:ext cx="233" cy="243"/>
              </a:xfrm>
              <a:prstGeom prst="roundRect">
                <a:avLst>
                  <a:gd name="adj" fmla="val 10171"/>
                </a:avLst>
              </a:prstGeom>
              <a:solidFill>
                <a:srgbClr val="CC0000">
                  <a:alpha val="64999"/>
                </a:srgbClr>
              </a:solidFill>
              <a:ln w="9525">
                <a:noFill/>
                <a:round/>
                <a:headEnd/>
                <a:tailEnd/>
              </a:ln>
              <a:effectLst/>
            </p:spPr>
            <p:txBody>
              <a:bodyPr wrap="none" anchor="b"/>
              <a:lstStyle/>
              <a:p>
                <a:pPr algn="ctr"/>
                <a:r>
                  <a:rPr lang="en-US" sz="1600" b="1"/>
                  <a:t>B</a:t>
                </a:r>
              </a:p>
            </p:txBody>
          </p:sp>
          <p:sp>
            <p:nvSpPr>
              <p:cNvPr id="43032" name="AutoShape 24"/>
              <p:cNvSpPr>
                <a:spLocks noChangeArrowheads="1"/>
              </p:cNvSpPr>
              <p:nvPr/>
            </p:nvSpPr>
            <p:spPr bwMode="auto">
              <a:xfrm>
                <a:off x="3126" y="749"/>
                <a:ext cx="233" cy="243"/>
              </a:xfrm>
              <a:prstGeom prst="roundRect">
                <a:avLst>
                  <a:gd name="adj" fmla="val 10171"/>
                </a:avLst>
              </a:prstGeom>
              <a:solidFill>
                <a:srgbClr val="FF0000">
                  <a:alpha val="64999"/>
                </a:srgbClr>
              </a:solidFill>
              <a:ln w="9525">
                <a:noFill/>
                <a:round/>
                <a:headEnd/>
                <a:tailEnd/>
              </a:ln>
              <a:effectLst/>
            </p:spPr>
            <p:txBody>
              <a:bodyPr wrap="none" anchor="b"/>
              <a:lstStyle/>
              <a:p>
                <a:pPr algn="ctr"/>
                <a:r>
                  <a:rPr lang="en-US" sz="1600" b="1"/>
                  <a:t>A</a:t>
                </a:r>
              </a:p>
            </p:txBody>
          </p:sp>
        </p:grpSp>
        <p:cxnSp>
          <p:nvCxnSpPr>
            <p:cNvPr id="43033" name="AutoShape 25"/>
            <p:cNvCxnSpPr>
              <a:cxnSpLocks noChangeShapeType="1"/>
              <a:stCxn id="43035" idx="3"/>
            </p:cNvCxnSpPr>
            <p:nvPr/>
          </p:nvCxnSpPr>
          <p:spPr bwMode="auto">
            <a:xfrm>
              <a:off x="1743" y="1885"/>
              <a:ext cx="1379" cy="0"/>
            </a:xfrm>
            <a:prstGeom prst="straightConnector1">
              <a:avLst/>
            </a:prstGeom>
            <a:noFill/>
            <a:ln w="57150">
              <a:solidFill>
                <a:srgbClr val="DDDDDD"/>
              </a:solidFill>
              <a:round/>
              <a:headEnd/>
              <a:tailEnd type="triangle" w="med" len="med"/>
            </a:ln>
            <a:effectLst/>
          </p:spPr>
        </p:cxnSp>
        <p:grpSp>
          <p:nvGrpSpPr>
            <p:cNvPr id="6" name="Group 26"/>
            <p:cNvGrpSpPr>
              <a:grpSpLocks/>
            </p:cNvGrpSpPr>
            <p:nvPr/>
          </p:nvGrpSpPr>
          <p:grpSpPr bwMode="auto">
            <a:xfrm>
              <a:off x="1018" y="1763"/>
              <a:ext cx="725" cy="243"/>
              <a:chOff x="1018" y="1763"/>
              <a:chExt cx="725" cy="243"/>
            </a:xfrm>
          </p:grpSpPr>
          <p:sp>
            <p:nvSpPr>
              <p:cNvPr id="43035" name="AutoShape 27"/>
              <p:cNvSpPr>
                <a:spLocks noChangeArrowheads="1"/>
              </p:cNvSpPr>
              <p:nvPr/>
            </p:nvSpPr>
            <p:spPr bwMode="auto">
              <a:xfrm>
                <a:off x="1497" y="1763"/>
                <a:ext cx="246" cy="243"/>
              </a:xfrm>
              <a:prstGeom prst="roundRect">
                <a:avLst>
                  <a:gd name="adj" fmla="val 10171"/>
                </a:avLst>
              </a:prstGeom>
              <a:solidFill>
                <a:srgbClr val="FF0000">
                  <a:alpha val="64999"/>
                </a:srgbClr>
              </a:solidFill>
              <a:ln w="9525">
                <a:noFill/>
                <a:round/>
                <a:headEnd/>
                <a:tailEnd/>
              </a:ln>
              <a:effectLst/>
            </p:spPr>
            <p:txBody>
              <a:bodyPr wrap="none" anchor="b"/>
              <a:lstStyle/>
              <a:p>
                <a:pPr algn="ctr"/>
                <a:r>
                  <a:rPr lang="en-US" sz="1600" b="1"/>
                  <a:t>A</a:t>
                </a:r>
              </a:p>
            </p:txBody>
          </p:sp>
          <p:sp>
            <p:nvSpPr>
              <p:cNvPr id="43036" name="AutoShape 28"/>
              <p:cNvSpPr>
                <a:spLocks noChangeArrowheads="1"/>
              </p:cNvSpPr>
              <p:nvPr/>
            </p:nvSpPr>
            <p:spPr bwMode="auto">
              <a:xfrm>
                <a:off x="1259" y="1763"/>
                <a:ext cx="233" cy="243"/>
              </a:xfrm>
              <a:prstGeom prst="roundRect">
                <a:avLst>
                  <a:gd name="adj" fmla="val 10171"/>
                </a:avLst>
              </a:prstGeom>
              <a:solidFill>
                <a:srgbClr val="CC0000">
                  <a:alpha val="64999"/>
                </a:srgbClr>
              </a:solidFill>
              <a:ln w="9525">
                <a:noFill/>
                <a:round/>
                <a:headEnd/>
                <a:tailEnd/>
              </a:ln>
              <a:effectLst/>
            </p:spPr>
            <p:txBody>
              <a:bodyPr wrap="none" anchor="b"/>
              <a:lstStyle/>
              <a:p>
                <a:pPr algn="ctr"/>
                <a:r>
                  <a:rPr lang="en-US" sz="1600" b="1"/>
                  <a:t>B</a:t>
                </a:r>
              </a:p>
            </p:txBody>
          </p:sp>
          <p:sp>
            <p:nvSpPr>
              <p:cNvPr id="43037" name="AutoShape 29"/>
              <p:cNvSpPr>
                <a:spLocks noChangeArrowheads="1"/>
              </p:cNvSpPr>
              <p:nvPr/>
            </p:nvSpPr>
            <p:spPr bwMode="auto">
              <a:xfrm>
                <a:off x="1018" y="1763"/>
                <a:ext cx="233" cy="243"/>
              </a:xfrm>
              <a:prstGeom prst="roundRect">
                <a:avLst>
                  <a:gd name="adj" fmla="val 10171"/>
                </a:avLst>
              </a:prstGeom>
              <a:solidFill>
                <a:srgbClr val="A50021">
                  <a:alpha val="64999"/>
                </a:srgbClr>
              </a:solidFill>
              <a:ln w="9525">
                <a:noFill/>
                <a:round/>
                <a:headEnd/>
                <a:tailEnd/>
              </a:ln>
              <a:effectLst/>
            </p:spPr>
            <p:txBody>
              <a:bodyPr wrap="none" anchor="b"/>
              <a:lstStyle/>
              <a:p>
                <a:pPr algn="ctr"/>
                <a:r>
                  <a:rPr lang="en-US" sz="1600" b="1"/>
                  <a:t>C</a:t>
                </a:r>
              </a:p>
            </p:txBody>
          </p:sp>
        </p:grpSp>
        <p:grpSp>
          <p:nvGrpSpPr>
            <p:cNvPr id="7" name="Group 30"/>
            <p:cNvGrpSpPr>
              <a:grpSpLocks/>
            </p:cNvGrpSpPr>
            <p:nvPr/>
          </p:nvGrpSpPr>
          <p:grpSpPr bwMode="auto">
            <a:xfrm>
              <a:off x="3117" y="1478"/>
              <a:ext cx="717" cy="243"/>
              <a:chOff x="3126" y="749"/>
              <a:chExt cx="717" cy="243"/>
            </a:xfrm>
          </p:grpSpPr>
          <p:sp>
            <p:nvSpPr>
              <p:cNvPr id="43039" name="AutoShape 31"/>
              <p:cNvSpPr>
                <a:spLocks noChangeArrowheads="1"/>
              </p:cNvSpPr>
              <p:nvPr/>
            </p:nvSpPr>
            <p:spPr bwMode="auto">
              <a:xfrm>
                <a:off x="3610" y="749"/>
                <a:ext cx="233" cy="243"/>
              </a:xfrm>
              <a:prstGeom prst="roundRect">
                <a:avLst>
                  <a:gd name="adj" fmla="val 10171"/>
                </a:avLst>
              </a:prstGeom>
              <a:solidFill>
                <a:srgbClr val="A50021">
                  <a:alpha val="64999"/>
                </a:srgbClr>
              </a:solidFill>
              <a:ln w="9525">
                <a:noFill/>
                <a:round/>
                <a:headEnd/>
                <a:tailEnd/>
              </a:ln>
              <a:effectLst/>
            </p:spPr>
            <p:txBody>
              <a:bodyPr wrap="none" anchor="b"/>
              <a:lstStyle/>
              <a:p>
                <a:pPr algn="ctr"/>
                <a:r>
                  <a:rPr lang="en-US" sz="1600" b="1"/>
                  <a:t>C</a:t>
                </a:r>
              </a:p>
            </p:txBody>
          </p:sp>
          <p:sp>
            <p:nvSpPr>
              <p:cNvPr id="43040" name="AutoShape 32"/>
              <p:cNvSpPr>
                <a:spLocks noChangeArrowheads="1"/>
              </p:cNvSpPr>
              <p:nvPr/>
            </p:nvSpPr>
            <p:spPr bwMode="auto">
              <a:xfrm>
                <a:off x="3367" y="749"/>
                <a:ext cx="233" cy="243"/>
              </a:xfrm>
              <a:prstGeom prst="roundRect">
                <a:avLst>
                  <a:gd name="adj" fmla="val 10171"/>
                </a:avLst>
              </a:prstGeom>
              <a:solidFill>
                <a:srgbClr val="CC0000">
                  <a:alpha val="64999"/>
                </a:srgbClr>
              </a:solidFill>
              <a:ln w="9525">
                <a:noFill/>
                <a:round/>
                <a:headEnd/>
                <a:tailEnd/>
              </a:ln>
              <a:effectLst/>
            </p:spPr>
            <p:txBody>
              <a:bodyPr wrap="none" anchor="b"/>
              <a:lstStyle/>
              <a:p>
                <a:pPr algn="ctr"/>
                <a:r>
                  <a:rPr lang="en-US" sz="1600" b="1"/>
                  <a:t>B</a:t>
                </a:r>
              </a:p>
            </p:txBody>
          </p:sp>
          <p:sp>
            <p:nvSpPr>
              <p:cNvPr id="43041" name="AutoShape 33"/>
              <p:cNvSpPr>
                <a:spLocks noChangeArrowheads="1"/>
              </p:cNvSpPr>
              <p:nvPr/>
            </p:nvSpPr>
            <p:spPr bwMode="auto">
              <a:xfrm>
                <a:off x="3126" y="749"/>
                <a:ext cx="233" cy="243"/>
              </a:xfrm>
              <a:prstGeom prst="roundRect">
                <a:avLst>
                  <a:gd name="adj" fmla="val 10171"/>
                </a:avLst>
              </a:prstGeom>
              <a:solidFill>
                <a:srgbClr val="FF0000">
                  <a:alpha val="64999"/>
                </a:srgbClr>
              </a:solidFill>
              <a:ln w="9525">
                <a:noFill/>
                <a:round/>
                <a:headEnd/>
                <a:tailEnd/>
              </a:ln>
              <a:effectLst/>
            </p:spPr>
            <p:txBody>
              <a:bodyPr wrap="none" anchor="b"/>
              <a:lstStyle/>
              <a:p>
                <a:pPr algn="ctr"/>
                <a:r>
                  <a:rPr lang="en-US" sz="1600" b="1"/>
                  <a:t>A</a:t>
                </a:r>
              </a:p>
            </p:txBody>
          </p:sp>
        </p:grpSp>
      </p:grpSp>
      <p:grpSp>
        <p:nvGrpSpPr>
          <p:cNvPr id="8" name="Group 34"/>
          <p:cNvGrpSpPr>
            <a:grpSpLocks/>
          </p:cNvGrpSpPr>
          <p:nvPr/>
        </p:nvGrpSpPr>
        <p:grpSpPr bwMode="auto">
          <a:xfrm>
            <a:off x="381000" y="4349750"/>
            <a:ext cx="8067675" cy="1085850"/>
            <a:chOff x="240" y="2740"/>
            <a:chExt cx="5082" cy="684"/>
          </a:xfrm>
        </p:grpSpPr>
        <p:sp>
          <p:nvSpPr>
            <p:cNvPr id="43043" name="AutoShape 35"/>
            <p:cNvSpPr>
              <a:spLocks noChangeArrowheads="1"/>
            </p:cNvSpPr>
            <p:nvPr/>
          </p:nvSpPr>
          <p:spPr bwMode="auto">
            <a:xfrm>
              <a:off x="240" y="2740"/>
              <a:ext cx="5082" cy="684"/>
            </a:xfrm>
            <a:prstGeom prst="roundRect">
              <a:avLst>
                <a:gd name="adj" fmla="val 10171"/>
              </a:avLst>
            </a:prstGeom>
            <a:solidFill>
              <a:srgbClr val="FF5050">
                <a:alpha val="64999"/>
              </a:srgbClr>
            </a:solidFill>
            <a:ln w="9525">
              <a:noFill/>
              <a:round/>
              <a:headEnd/>
              <a:tailEnd/>
            </a:ln>
            <a:effectLst/>
          </p:spPr>
          <p:txBody>
            <a:bodyPr wrap="none" anchor="b"/>
            <a:lstStyle/>
            <a:p>
              <a:pPr algn="ctr"/>
              <a:endParaRPr lang="en-US" sz="1600" b="1"/>
            </a:p>
          </p:txBody>
        </p:sp>
        <p:sp>
          <p:nvSpPr>
            <p:cNvPr id="43044" name="AutoShape 36"/>
            <p:cNvSpPr>
              <a:spLocks noChangeArrowheads="1"/>
            </p:cNvSpPr>
            <p:nvPr/>
          </p:nvSpPr>
          <p:spPr bwMode="auto">
            <a:xfrm>
              <a:off x="295" y="2805"/>
              <a:ext cx="1543" cy="559"/>
            </a:xfrm>
            <a:prstGeom prst="roundRect">
              <a:avLst>
                <a:gd name="adj" fmla="val 10171"/>
              </a:avLst>
            </a:prstGeom>
            <a:solidFill>
              <a:srgbClr val="FF0000">
                <a:alpha val="64999"/>
              </a:srgbClr>
            </a:solidFill>
            <a:ln w="9525">
              <a:noFill/>
              <a:round/>
              <a:headEnd/>
              <a:tailEnd/>
            </a:ln>
            <a:effectLst/>
          </p:spPr>
          <p:txBody>
            <a:bodyPr wrap="none" anchor="b"/>
            <a:lstStyle/>
            <a:p>
              <a:pPr algn="ctr"/>
              <a:r>
                <a:rPr lang="en-US" sz="2400" b="1"/>
                <a:t>Address</a:t>
              </a:r>
              <a:endParaRPr lang="en-US" sz="1000" b="1"/>
            </a:p>
            <a:p>
              <a:pPr algn="ctr"/>
              <a:endParaRPr lang="en-US" sz="1000" b="1"/>
            </a:p>
            <a:p>
              <a:pPr algn="ctr"/>
              <a:r>
                <a:rPr lang="en-US" sz="1600" b="1"/>
                <a:t>Where?</a:t>
              </a:r>
            </a:p>
          </p:txBody>
        </p:sp>
        <p:sp>
          <p:nvSpPr>
            <p:cNvPr id="43045" name="AutoShape 37"/>
            <p:cNvSpPr>
              <a:spLocks noChangeArrowheads="1"/>
            </p:cNvSpPr>
            <p:nvPr/>
          </p:nvSpPr>
          <p:spPr bwMode="auto">
            <a:xfrm>
              <a:off x="3737" y="2805"/>
              <a:ext cx="1543" cy="559"/>
            </a:xfrm>
            <a:prstGeom prst="roundRect">
              <a:avLst>
                <a:gd name="adj" fmla="val 10171"/>
              </a:avLst>
            </a:prstGeom>
            <a:solidFill>
              <a:srgbClr val="A50021">
                <a:alpha val="64999"/>
              </a:srgbClr>
            </a:solidFill>
            <a:ln w="9525">
              <a:noFill/>
              <a:round/>
              <a:headEnd/>
              <a:tailEnd/>
            </a:ln>
            <a:effectLst/>
          </p:spPr>
          <p:txBody>
            <a:bodyPr wrap="none" anchor="b"/>
            <a:lstStyle/>
            <a:p>
              <a:pPr algn="ctr"/>
              <a:r>
                <a:rPr lang="en-US" sz="2400" b="1"/>
                <a:t>Contract</a:t>
              </a:r>
              <a:endParaRPr lang="en-US" sz="1000" b="1"/>
            </a:p>
            <a:p>
              <a:pPr algn="ctr"/>
              <a:endParaRPr lang="en-US" sz="1000" b="1"/>
            </a:p>
            <a:p>
              <a:pPr algn="ctr"/>
              <a:r>
                <a:rPr lang="en-US" sz="1600" b="1"/>
                <a:t>What?</a:t>
              </a:r>
            </a:p>
          </p:txBody>
        </p:sp>
        <p:sp>
          <p:nvSpPr>
            <p:cNvPr id="43046" name="AutoShape 38"/>
            <p:cNvSpPr>
              <a:spLocks noChangeArrowheads="1"/>
            </p:cNvSpPr>
            <p:nvPr/>
          </p:nvSpPr>
          <p:spPr bwMode="auto">
            <a:xfrm>
              <a:off x="2016" y="2805"/>
              <a:ext cx="1543" cy="559"/>
            </a:xfrm>
            <a:prstGeom prst="roundRect">
              <a:avLst>
                <a:gd name="adj" fmla="val 10171"/>
              </a:avLst>
            </a:prstGeom>
            <a:solidFill>
              <a:srgbClr val="CC0000">
                <a:alpha val="64999"/>
              </a:srgbClr>
            </a:solidFill>
            <a:ln w="9525">
              <a:noFill/>
              <a:round/>
              <a:headEnd/>
              <a:tailEnd/>
            </a:ln>
            <a:effectLst/>
          </p:spPr>
          <p:txBody>
            <a:bodyPr wrap="none" anchor="b"/>
            <a:lstStyle/>
            <a:p>
              <a:pPr algn="ctr"/>
              <a:r>
                <a:rPr lang="en-US" sz="2400" b="1"/>
                <a:t>Binding</a:t>
              </a:r>
              <a:endParaRPr lang="en-US" sz="1000" b="1"/>
            </a:p>
            <a:p>
              <a:pPr algn="ctr"/>
              <a:endParaRPr lang="en-US" sz="1000" b="1"/>
            </a:p>
            <a:p>
              <a:pPr algn="ctr"/>
              <a:r>
                <a:rPr lang="en-US" sz="1600" b="1"/>
                <a:t>How?</a:t>
              </a:r>
            </a:p>
          </p:txBody>
        </p:sp>
      </p:grpSp>
      <p:sp>
        <p:nvSpPr>
          <p:cNvPr id="43047" name="Text Box 39"/>
          <p:cNvSpPr txBox="1">
            <a:spLocks noChangeArrowheads="1"/>
          </p:cNvSpPr>
          <p:nvPr/>
        </p:nvSpPr>
        <p:spPr bwMode="auto">
          <a:xfrm>
            <a:off x="3751263" y="5468938"/>
            <a:ext cx="1387475" cy="415925"/>
          </a:xfrm>
          <a:prstGeom prst="rect">
            <a:avLst/>
          </a:prstGeom>
          <a:noFill/>
          <a:ln w="12700" algn="ctr">
            <a:noFill/>
            <a:miter lim="800000"/>
            <a:headEnd/>
            <a:tailEnd/>
          </a:ln>
          <a:effectLst/>
        </p:spPr>
        <p:txBody>
          <a:bodyPr wrap="none">
            <a:spAutoFit/>
          </a:bodyPr>
          <a:lstStyle/>
          <a:p>
            <a:pPr algn="ctr" eaLnBrk="0" hangingPunct="0">
              <a:lnSpc>
                <a:spcPct val="85000"/>
              </a:lnSpc>
              <a:spcBef>
                <a:spcPct val="20000"/>
              </a:spcBef>
            </a:pPr>
            <a:r>
              <a:rPr lang="en-US" sz="2500">
                <a:effectLst>
                  <a:outerShdw blurRad="38100" dist="38100" dir="2700000" algn="tl">
                    <a:srgbClr val="000000"/>
                  </a:outerShdw>
                </a:effectLst>
                <a:latin typeface="Franklin Gothic Medium" pitchFamily="34" charset="0"/>
              </a:rPr>
              <a:t>Endpoint</a:t>
            </a:r>
          </a:p>
        </p:txBody>
      </p:sp>
      <p:sp>
        <p:nvSpPr>
          <p:cNvPr id="43048" name="Rectangle 40"/>
          <p:cNvSpPr>
            <a:spLocks noChangeArrowheads="1"/>
          </p:cNvSpPr>
          <p:nvPr/>
        </p:nvSpPr>
        <p:spPr bwMode="auto">
          <a:xfrm>
            <a:off x="93663" y="115888"/>
            <a:ext cx="8870950" cy="695325"/>
          </a:xfrm>
          <a:prstGeom prst="rect">
            <a:avLst/>
          </a:prstGeom>
          <a:noFill/>
          <a:ln w="9525">
            <a:noFill/>
            <a:miter lim="800000"/>
            <a:headEnd/>
            <a:tailEnd/>
          </a:ln>
          <a:effectLst/>
        </p:spPr>
        <p:txBody>
          <a:bodyPr>
            <a:spAutoFit/>
          </a:bodyPr>
          <a:lstStyle/>
          <a:p>
            <a:pPr>
              <a:lnSpc>
                <a:spcPct val="90000"/>
              </a:lnSpc>
            </a:pPr>
            <a:r>
              <a:rPr lang="en-US" sz="4400" b="1">
                <a:solidFill>
                  <a:schemeClr val="tx2"/>
                </a:solidFill>
                <a:effectLst>
                  <a:outerShdw blurRad="38100" dist="38100" dir="2700000" algn="tl">
                    <a:srgbClr val="000000"/>
                  </a:outerShdw>
                </a:effectLst>
                <a:cs typeface="Arial" charset="0"/>
              </a:rPr>
              <a:t>Endpoints</a:t>
            </a:r>
          </a:p>
        </p:txBody>
      </p:sp>
      <p:sp>
        <p:nvSpPr>
          <p:cNvPr id="43049" name="Rectangle 41"/>
          <p:cNvSpPr>
            <a:spLocks noChangeArrowheads="1"/>
          </p:cNvSpPr>
          <p:nvPr/>
        </p:nvSpPr>
        <p:spPr bwMode="auto">
          <a:xfrm>
            <a:off x="165100" y="115888"/>
            <a:ext cx="8870950" cy="695325"/>
          </a:xfrm>
          <a:prstGeom prst="rect">
            <a:avLst/>
          </a:prstGeom>
          <a:noFill/>
          <a:ln w="9525">
            <a:noFill/>
            <a:miter lim="800000"/>
            <a:headEnd/>
            <a:tailEnd/>
          </a:ln>
          <a:effectLst/>
        </p:spPr>
        <p:txBody>
          <a:bodyPr>
            <a:spAutoFit/>
          </a:bodyPr>
          <a:lstStyle/>
          <a:p>
            <a:pPr>
              <a:lnSpc>
                <a:spcPct val="90000"/>
              </a:lnSpc>
            </a:pPr>
            <a:r>
              <a:rPr lang="en-US" sz="4400" b="1">
                <a:solidFill>
                  <a:schemeClr val="tx2"/>
                </a:solidFill>
                <a:effectLst>
                  <a:outerShdw blurRad="38100" dist="38100" dir="2700000" algn="tl">
                    <a:srgbClr val="000000"/>
                  </a:outerShdw>
                </a:effectLst>
                <a:cs typeface="Arial" charset="0"/>
              </a:rPr>
              <a:t>Address, Binding, Contract</a:t>
            </a:r>
          </a:p>
        </p:txBody>
      </p:sp>
      <p:grpSp>
        <p:nvGrpSpPr>
          <p:cNvPr id="9" name="Group 42"/>
          <p:cNvGrpSpPr>
            <a:grpSpLocks/>
          </p:cNvGrpSpPr>
          <p:nvPr/>
        </p:nvGrpSpPr>
        <p:grpSpPr bwMode="auto">
          <a:xfrm>
            <a:off x="1042988" y="3500438"/>
            <a:ext cx="7159625" cy="385762"/>
            <a:chOff x="657" y="2205"/>
            <a:chExt cx="4510" cy="243"/>
          </a:xfrm>
        </p:grpSpPr>
        <p:sp>
          <p:nvSpPr>
            <p:cNvPr id="43051" name="AutoShape 43"/>
            <p:cNvSpPr>
              <a:spLocks noChangeArrowheads="1"/>
            </p:cNvSpPr>
            <p:nvPr/>
          </p:nvSpPr>
          <p:spPr bwMode="auto">
            <a:xfrm>
              <a:off x="657" y="2205"/>
              <a:ext cx="246" cy="243"/>
            </a:xfrm>
            <a:prstGeom prst="roundRect">
              <a:avLst>
                <a:gd name="adj" fmla="val 10171"/>
              </a:avLst>
            </a:prstGeom>
            <a:solidFill>
              <a:srgbClr val="000099">
                <a:alpha val="64999"/>
              </a:srgbClr>
            </a:solidFill>
            <a:ln w="9525">
              <a:noFill/>
              <a:round/>
              <a:headEnd/>
              <a:tailEnd/>
            </a:ln>
            <a:effectLst/>
          </p:spPr>
          <p:txBody>
            <a:bodyPr wrap="none" anchor="b"/>
            <a:lstStyle/>
            <a:p>
              <a:pPr algn="ctr"/>
              <a:r>
                <a:rPr lang="en-US" sz="1600" b="1"/>
                <a:t>Bv</a:t>
              </a:r>
            </a:p>
          </p:txBody>
        </p:sp>
        <p:sp>
          <p:nvSpPr>
            <p:cNvPr id="43052" name="AutoShape 44"/>
            <p:cNvSpPr>
              <a:spLocks noChangeArrowheads="1"/>
            </p:cNvSpPr>
            <p:nvPr/>
          </p:nvSpPr>
          <p:spPr bwMode="auto">
            <a:xfrm>
              <a:off x="930" y="2205"/>
              <a:ext cx="246" cy="243"/>
            </a:xfrm>
            <a:prstGeom prst="roundRect">
              <a:avLst>
                <a:gd name="adj" fmla="val 10171"/>
              </a:avLst>
            </a:prstGeom>
            <a:solidFill>
              <a:srgbClr val="000099">
                <a:alpha val="64999"/>
              </a:srgbClr>
            </a:solidFill>
            <a:ln w="9525">
              <a:noFill/>
              <a:round/>
              <a:headEnd/>
              <a:tailEnd/>
            </a:ln>
            <a:effectLst/>
          </p:spPr>
          <p:txBody>
            <a:bodyPr wrap="none" anchor="b"/>
            <a:lstStyle/>
            <a:p>
              <a:pPr algn="ctr"/>
              <a:r>
                <a:rPr lang="en-US" sz="1600" b="1"/>
                <a:t>Bv</a:t>
              </a:r>
            </a:p>
          </p:txBody>
        </p:sp>
        <p:sp>
          <p:nvSpPr>
            <p:cNvPr id="43053" name="AutoShape 45"/>
            <p:cNvSpPr>
              <a:spLocks noChangeArrowheads="1"/>
            </p:cNvSpPr>
            <p:nvPr/>
          </p:nvSpPr>
          <p:spPr bwMode="auto">
            <a:xfrm>
              <a:off x="4648" y="2205"/>
              <a:ext cx="246" cy="243"/>
            </a:xfrm>
            <a:prstGeom prst="roundRect">
              <a:avLst>
                <a:gd name="adj" fmla="val 10171"/>
              </a:avLst>
            </a:prstGeom>
            <a:solidFill>
              <a:srgbClr val="000099">
                <a:alpha val="64999"/>
              </a:srgbClr>
            </a:solidFill>
            <a:ln w="9525">
              <a:noFill/>
              <a:round/>
              <a:headEnd/>
              <a:tailEnd/>
            </a:ln>
            <a:effectLst/>
          </p:spPr>
          <p:txBody>
            <a:bodyPr wrap="none" anchor="b"/>
            <a:lstStyle/>
            <a:p>
              <a:pPr algn="ctr"/>
              <a:r>
                <a:rPr lang="en-US" sz="1600" b="1"/>
                <a:t>Bv</a:t>
              </a:r>
            </a:p>
          </p:txBody>
        </p:sp>
        <p:sp>
          <p:nvSpPr>
            <p:cNvPr id="43054" name="AutoShape 46"/>
            <p:cNvSpPr>
              <a:spLocks noChangeArrowheads="1"/>
            </p:cNvSpPr>
            <p:nvPr/>
          </p:nvSpPr>
          <p:spPr bwMode="auto">
            <a:xfrm>
              <a:off x="4921" y="2205"/>
              <a:ext cx="246" cy="243"/>
            </a:xfrm>
            <a:prstGeom prst="roundRect">
              <a:avLst>
                <a:gd name="adj" fmla="val 10171"/>
              </a:avLst>
            </a:prstGeom>
            <a:solidFill>
              <a:srgbClr val="000099">
                <a:alpha val="64999"/>
              </a:srgbClr>
            </a:solidFill>
            <a:ln w="9525">
              <a:noFill/>
              <a:round/>
              <a:headEnd/>
              <a:tailEnd/>
            </a:ln>
            <a:effectLst/>
          </p:spPr>
          <p:txBody>
            <a:bodyPr wrap="none" anchor="b"/>
            <a:lstStyle/>
            <a:p>
              <a:pPr algn="ctr"/>
              <a:r>
                <a:rPr lang="en-US" sz="1600" b="1"/>
                <a:t>Bv</a:t>
              </a:r>
            </a:p>
          </p:txBody>
        </p:sp>
      </p:grpSp>
      <p:sp>
        <p:nvSpPr>
          <p:cNvPr id="43055" name="Rectangle 47"/>
          <p:cNvSpPr>
            <a:spLocks noChangeArrowheads="1"/>
          </p:cNvSpPr>
          <p:nvPr/>
        </p:nvSpPr>
        <p:spPr bwMode="auto">
          <a:xfrm>
            <a:off x="107950" y="115888"/>
            <a:ext cx="8870950" cy="695325"/>
          </a:xfrm>
          <a:prstGeom prst="rect">
            <a:avLst/>
          </a:prstGeom>
          <a:noFill/>
          <a:ln w="9525">
            <a:noFill/>
            <a:miter lim="800000"/>
            <a:headEnd/>
            <a:tailEnd/>
          </a:ln>
          <a:effectLst/>
        </p:spPr>
        <p:txBody>
          <a:bodyPr>
            <a:spAutoFit/>
          </a:bodyPr>
          <a:lstStyle/>
          <a:p>
            <a:pPr>
              <a:lnSpc>
                <a:spcPct val="90000"/>
              </a:lnSpc>
            </a:pPr>
            <a:r>
              <a:rPr lang="en-US" sz="4400" b="1">
                <a:solidFill>
                  <a:schemeClr val="tx2"/>
                </a:solidFill>
                <a:effectLst>
                  <a:outerShdw blurRad="38100" dist="38100" dir="2700000" algn="tl">
                    <a:srgbClr val="000000"/>
                  </a:outerShdw>
                </a:effectLst>
                <a:cs typeface="Arial" charset="0"/>
              </a:rPr>
              <a:t>Behaviours</a:t>
            </a:r>
          </a:p>
        </p:txBody>
      </p:sp>
      <p:sp>
        <p:nvSpPr>
          <p:cNvPr id="43056" name="Text Box 48"/>
          <p:cNvSpPr txBox="1">
            <a:spLocks noChangeArrowheads="1"/>
          </p:cNvSpPr>
          <p:nvPr/>
        </p:nvSpPr>
        <p:spPr bwMode="auto">
          <a:xfrm>
            <a:off x="1384300" y="6113463"/>
            <a:ext cx="1100138" cy="366712"/>
          </a:xfrm>
          <a:prstGeom prst="rect">
            <a:avLst/>
          </a:prstGeom>
          <a:noFill/>
          <a:ln w="9525">
            <a:noFill/>
            <a:miter lim="800000"/>
            <a:headEnd/>
            <a:tailEnd/>
          </a:ln>
          <a:effectLst/>
        </p:spPr>
        <p:txBody>
          <a:bodyPr>
            <a:spAutoFit/>
          </a:bodyPr>
          <a:lstStyle/>
          <a:p>
            <a:endParaRPr lang="en-US"/>
          </a:p>
        </p:txBody>
      </p:sp>
      <p:grpSp>
        <p:nvGrpSpPr>
          <p:cNvPr id="10" name="Group 67"/>
          <p:cNvGrpSpPr>
            <a:grpSpLocks/>
          </p:cNvGrpSpPr>
          <p:nvPr/>
        </p:nvGrpSpPr>
        <p:grpSpPr bwMode="auto">
          <a:xfrm>
            <a:off x="827088" y="2206625"/>
            <a:ext cx="7632700" cy="1727200"/>
            <a:chOff x="521" y="1390"/>
            <a:chExt cx="4808" cy="1088"/>
          </a:xfrm>
        </p:grpSpPr>
        <p:grpSp>
          <p:nvGrpSpPr>
            <p:cNvPr id="11" name="Group 62"/>
            <p:cNvGrpSpPr>
              <a:grpSpLocks/>
            </p:cNvGrpSpPr>
            <p:nvPr/>
          </p:nvGrpSpPr>
          <p:grpSpPr bwMode="auto">
            <a:xfrm>
              <a:off x="3061" y="1390"/>
              <a:ext cx="2268" cy="1088"/>
              <a:chOff x="3061" y="1390"/>
              <a:chExt cx="2268" cy="1088"/>
            </a:xfrm>
          </p:grpSpPr>
          <p:sp>
            <p:nvSpPr>
              <p:cNvPr id="43064" name="AutoShape 56"/>
              <p:cNvSpPr>
                <a:spLocks noChangeArrowheads="1"/>
              </p:cNvSpPr>
              <p:nvPr/>
            </p:nvSpPr>
            <p:spPr bwMode="auto">
              <a:xfrm>
                <a:off x="3061" y="1390"/>
                <a:ext cx="2268" cy="1071"/>
              </a:xfrm>
              <a:prstGeom prst="roundRect">
                <a:avLst>
                  <a:gd name="adj" fmla="val 16667"/>
                </a:avLst>
              </a:prstGeom>
              <a:solidFill>
                <a:schemeClr val="accent1">
                  <a:alpha val="52000"/>
                </a:schemeClr>
              </a:solidFill>
              <a:ln w="9525">
                <a:solidFill>
                  <a:schemeClr val="tx1"/>
                </a:solidFill>
                <a:round/>
                <a:headEnd/>
                <a:tailEnd/>
              </a:ln>
              <a:effectLst/>
            </p:spPr>
            <p:txBody>
              <a:bodyPr wrap="none" anchor="ctr"/>
              <a:lstStyle/>
              <a:p>
                <a:pPr algn="ctr"/>
                <a:endParaRPr lang="en-US"/>
              </a:p>
            </p:txBody>
          </p:sp>
          <p:sp>
            <p:nvSpPr>
              <p:cNvPr id="43065" name="Text Box 57"/>
              <p:cNvSpPr txBox="1">
                <a:spLocks noChangeArrowheads="1"/>
              </p:cNvSpPr>
              <p:nvPr/>
            </p:nvSpPr>
            <p:spPr bwMode="auto">
              <a:xfrm>
                <a:off x="3787" y="2247"/>
                <a:ext cx="892" cy="231"/>
              </a:xfrm>
              <a:prstGeom prst="rect">
                <a:avLst/>
              </a:prstGeom>
              <a:noFill/>
              <a:ln w="9525">
                <a:noFill/>
                <a:miter lim="800000"/>
                <a:headEnd/>
                <a:tailEnd/>
              </a:ln>
              <a:effectLst/>
            </p:spPr>
            <p:txBody>
              <a:bodyPr wrap="none">
                <a:spAutoFit/>
              </a:bodyPr>
              <a:lstStyle/>
              <a:p>
                <a:r>
                  <a:rPr lang="en-GB">
                    <a:solidFill>
                      <a:schemeClr val="bg2"/>
                    </a:solidFill>
                  </a:rPr>
                  <a:t>ServiceHost</a:t>
                </a:r>
              </a:p>
            </p:txBody>
          </p:sp>
        </p:grpSp>
        <p:grpSp>
          <p:nvGrpSpPr>
            <p:cNvPr id="12" name="Group 66"/>
            <p:cNvGrpSpPr>
              <a:grpSpLocks/>
            </p:cNvGrpSpPr>
            <p:nvPr/>
          </p:nvGrpSpPr>
          <p:grpSpPr bwMode="auto">
            <a:xfrm>
              <a:off x="521" y="1525"/>
              <a:ext cx="1452" cy="953"/>
              <a:chOff x="521" y="1525"/>
              <a:chExt cx="1452" cy="953"/>
            </a:xfrm>
          </p:grpSpPr>
          <p:sp>
            <p:nvSpPr>
              <p:cNvPr id="43068" name="AutoShape 60"/>
              <p:cNvSpPr>
                <a:spLocks noChangeArrowheads="1"/>
              </p:cNvSpPr>
              <p:nvPr/>
            </p:nvSpPr>
            <p:spPr bwMode="auto">
              <a:xfrm>
                <a:off x="521" y="1525"/>
                <a:ext cx="1452" cy="953"/>
              </a:xfrm>
              <a:prstGeom prst="roundRect">
                <a:avLst>
                  <a:gd name="adj" fmla="val 16667"/>
                </a:avLst>
              </a:prstGeom>
              <a:solidFill>
                <a:schemeClr val="accent1">
                  <a:alpha val="52000"/>
                </a:schemeClr>
              </a:solidFill>
              <a:ln w="9525">
                <a:solidFill>
                  <a:schemeClr val="tx1"/>
                </a:solidFill>
                <a:round/>
                <a:headEnd/>
                <a:tailEnd/>
              </a:ln>
              <a:effectLst/>
            </p:spPr>
            <p:txBody>
              <a:bodyPr wrap="none" anchor="ctr"/>
              <a:lstStyle/>
              <a:p>
                <a:pPr algn="ctr"/>
                <a:endParaRPr lang="en-US"/>
              </a:p>
            </p:txBody>
          </p:sp>
          <p:sp>
            <p:nvSpPr>
              <p:cNvPr id="43069" name="Text Box 61"/>
              <p:cNvSpPr txBox="1">
                <a:spLocks noChangeArrowheads="1"/>
              </p:cNvSpPr>
              <p:nvPr/>
            </p:nvSpPr>
            <p:spPr bwMode="auto">
              <a:xfrm>
                <a:off x="748" y="1525"/>
                <a:ext cx="1020" cy="231"/>
              </a:xfrm>
              <a:prstGeom prst="rect">
                <a:avLst/>
              </a:prstGeom>
              <a:noFill/>
              <a:ln w="9525">
                <a:noFill/>
                <a:miter lim="800000"/>
                <a:headEnd/>
                <a:tailEnd/>
              </a:ln>
              <a:effectLst/>
            </p:spPr>
            <p:txBody>
              <a:bodyPr wrap="none">
                <a:spAutoFit/>
              </a:bodyPr>
              <a:lstStyle/>
              <a:p>
                <a:r>
                  <a:rPr lang="en-GB">
                    <a:solidFill>
                      <a:schemeClr val="bg2"/>
                    </a:solidFill>
                  </a:rPr>
                  <a:t>ClientChannel</a:t>
                </a:r>
              </a:p>
            </p:txBody>
          </p:sp>
        </p:grpSp>
      </p:grpSp>
      <p:sp>
        <p:nvSpPr>
          <p:cNvPr id="43076" name="Rectangle 68"/>
          <p:cNvSpPr>
            <a:spLocks noChangeArrowheads="1"/>
          </p:cNvSpPr>
          <p:nvPr/>
        </p:nvSpPr>
        <p:spPr bwMode="auto">
          <a:xfrm>
            <a:off x="93663" y="115888"/>
            <a:ext cx="8870950" cy="695325"/>
          </a:xfrm>
          <a:prstGeom prst="rect">
            <a:avLst/>
          </a:prstGeom>
          <a:noFill/>
          <a:ln w="9525">
            <a:noFill/>
            <a:miter lim="800000"/>
            <a:headEnd/>
            <a:tailEnd/>
          </a:ln>
          <a:effectLst/>
        </p:spPr>
        <p:txBody>
          <a:bodyPr>
            <a:spAutoFit/>
          </a:bodyPr>
          <a:lstStyle/>
          <a:p>
            <a:pPr>
              <a:lnSpc>
                <a:spcPct val="90000"/>
              </a:lnSpc>
            </a:pPr>
            <a:r>
              <a:rPr lang="en-US" sz="4400" b="1">
                <a:solidFill>
                  <a:schemeClr val="tx2"/>
                </a:solidFill>
                <a:effectLst>
                  <a:outerShdw blurRad="38100" dist="38100" dir="2700000" algn="tl">
                    <a:srgbClr val="000000"/>
                  </a:outerShdw>
                </a:effectLst>
                <a:cs typeface="Arial" charset="0"/>
              </a:rPr>
              <a:t>Runtime</a:t>
            </a:r>
          </a:p>
        </p:txBody>
      </p:sp>
      <p:sp>
        <p:nvSpPr>
          <p:cNvPr id="43077" name="AutoShape 69"/>
          <p:cNvSpPr>
            <a:spLocks noChangeArrowheads="1"/>
          </p:cNvSpPr>
          <p:nvPr/>
        </p:nvSpPr>
        <p:spPr bwMode="auto">
          <a:xfrm>
            <a:off x="6084888" y="1341438"/>
            <a:ext cx="1582737" cy="609600"/>
          </a:xfrm>
          <a:prstGeom prst="wedgeRectCallout">
            <a:avLst>
              <a:gd name="adj1" fmla="val -46389"/>
              <a:gd name="adj2" fmla="val 70051"/>
            </a:avLst>
          </a:prstGeom>
          <a:solidFill>
            <a:schemeClr val="accent1"/>
          </a:solidFill>
          <a:ln w="9525">
            <a:solidFill>
              <a:schemeClr val="tx1"/>
            </a:solidFill>
            <a:miter lim="800000"/>
            <a:headEnd/>
            <a:tailEnd/>
          </a:ln>
          <a:effectLst/>
        </p:spPr>
        <p:txBody>
          <a:bodyPr/>
          <a:lstStyle/>
          <a:p>
            <a:pPr algn="ctr"/>
            <a:r>
              <a:rPr lang="en-GB">
                <a:solidFill>
                  <a:schemeClr val="bg2"/>
                </a:solidFill>
              </a:rPr>
              <a:t>Metadata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301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30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304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30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0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4304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30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4305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p:bldP spid="43048" grpId="0"/>
      <p:bldP spid="43048" grpId="1"/>
      <p:bldP spid="43049" grpId="0"/>
      <p:bldP spid="43049" grpId="1"/>
      <p:bldP spid="43055" grpId="0"/>
      <p:bldP spid="43055" grpId="1"/>
      <p:bldP spid="43076" grpId="0"/>
      <p:bldP spid="430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cstate="print"/>
          <a:srcRect/>
          <a:stretch>
            <a:fillRect/>
          </a:stretch>
        </p:blipFill>
        <p:spPr bwMode="auto">
          <a:xfrm>
            <a:off x="214192" y="1556793"/>
            <a:ext cx="8606280" cy="4608512"/>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a:stretch>
            <a:fillRect/>
          </a:stretch>
        </p:blipFill>
        <p:spPr bwMode="auto">
          <a:xfrm>
            <a:off x="1187624" y="450438"/>
            <a:ext cx="6480720" cy="8100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Point</a:t>
            </a:r>
            <a:endParaRPr lang="en-US" dirty="0"/>
          </a:p>
        </p:txBody>
      </p:sp>
      <p:sp>
        <p:nvSpPr>
          <p:cNvPr id="3" name="Content Placeholder 2"/>
          <p:cNvSpPr>
            <a:spLocks noGrp="1"/>
          </p:cNvSpPr>
          <p:nvPr>
            <p:ph idx="1"/>
          </p:nvPr>
        </p:nvSpPr>
        <p:spPr>
          <a:xfrm>
            <a:off x="107950" y="1584325"/>
            <a:ext cx="8915400" cy="3490186"/>
          </a:xfrm>
        </p:spPr>
        <p:txBody>
          <a:bodyPr/>
          <a:lstStyle/>
          <a:p>
            <a:r>
              <a:rPr lang="en-US" dirty="0" smtClean="0"/>
              <a:t>WCF Service is a program that exposes a collection of Endpoints. Each Endpoint is a portal for communicating with the world.</a:t>
            </a:r>
          </a:p>
          <a:p>
            <a:r>
              <a:rPr lang="en-US" dirty="0" smtClean="0"/>
              <a:t>All the WCF communications are take place through end point. End point consists of three components</a:t>
            </a:r>
          </a:p>
          <a:p>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a:t>
            </a:r>
            <a:endParaRPr lang="en-US" dirty="0"/>
          </a:p>
        </p:txBody>
      </p:sp>
      <p:sp>
        <p:nvSpPr>
          <p:cNvPr id="3" name="Content Placeholder 2"/>
          <p:cNvSpPr>
            <a:spLocks noGrp="1"/>
          </p:cNvSpPr>
          <p:nvPr>
            <p:ph idx="1"/>
          </p:nvPr>
        </p:nvSpPr>
        <p:spPr>
          <a:xfrm>
            <a:off x="107950" y="1584325"/>
            <a:ext cx="8915400" cy="3046988"/>
          </a:xfrm>
        </p:spPr>
        <p:txBody>
          <a:bodyPr/>
          <a:lstStyle/>
          <a:p>
            <a:r>
              <a:rPr lang="en-US" dirty="0" smtClean="0"/>
              <a:t>Basically URL, specifies where this WCF service is hosted .Client will use this </a:t>
            </a:r>
            <a:r>
              <a:rPr lang="en-US" dirty="0" err="1" smtClean="0"/>
              <a:t>url</a:t>
            </a:r>
            <a:r>
              <a:rPr lang="en-US" dirty="0" smtClean="0"/>
              <a:t> to connect to the service. </a:t>
            </a:r>
          </a:p>
          <a:p>
            <a:r>
              <a:rPr lang="en-US" dirty="0" err="1" smtClean="0"/>
              <a:t>e.g</a:t>
            </a:r>
            <a:r>
              <a:rPr lang="en-US" dirty="0" smtClean="0"/>
              <a:t> </a:t>
            </a:r>
          </a:p>
          <a:p>
            <a:r>
              <a:rPr lang="en-US" dirty="0" smtClean="0"/>
              <a:t>http://localhost:8090/MyService/SimpleCalculator.svc</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a:xfrm>
            <a:off x="107950" y="1584325"/>
            <a:ext cx="8915400" cy="3046988"/>
          </a:xfrm>
        </p:spPr>
        <p:txBody>
          <a:bodyPr/>
          <a:lstStyle/>
          <a:p>
            <a:r>
              <a:rPr lang="en-US" dirty="0" smtClean="0"/>
              <a:t>Binding will describes how client will communicate with service. </a:t>
            </a:r>
          </a:p>
          <a:p>
            <a:r>
              <a:rPr lang="en-US" dirty="0" smtClean="0"/>
              <a:t>There are different protocols available for the WCF to communicate to the Client.</a:t>
            </a:r>
          </a:p>
          <a:p>
            <a:r>
              <a:rPr lang="en-US" dirty="0" smtClean="0"/>
              <a:t>You can mention the protocol type based on your requirements.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a:xfrm>
            <a:off x="0" y="980728"/>
            <a:ext cx="8915400" cy="7478970"/>
          </a:xfrm>
        </p:spPr>
        <p:txBody>
          <a:bodyPr/>
          <a:lstStyle/>
          <a:p>
            <a:r>
              <a:rPr lang="en-US" dirty="0" smtClean="0"/>
              <a:t>A binding has several characteristics, including the following: </a:t>
            </a:r>
          </a:p>
          <a:p>
            <a:r>
              <a:rPr lang="en-US" dirty="0" smtClean="0"/>
              <a:t>Transport -Defines the base protocol to be used like HTTP, Named Pipes, TCP, and MSMQ are some type of protocols.</a:t>
            </a:r>
          </a:p>
          <a:p>
            <a:r>
              <a:rPr lang="en-US" dirty="0" smtClean="0"/>
              <a:t>Encoding (Optional) - Three types of encoding are available-Text, Binary, or Message Transmission Optimization Mechanism (MTOM). MTOM is an interoperable message format that allows the effective transmission of attachments or large messages (greater than 64K). </a:t>
            </a:r>
          </a:p>
          <a:p>
            <a:endParaRPr lang="en-US" dirty="0" smtClean="0"/>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sp>
        <p:nvSpPr>
          <p:cNvPr id="3" name="Content Placeholder 2"/>
          <p:cNvSpPr>
            <a:spLocks noGrp="1"/>
          </p:cNvSpPr>
          <p:nvPr>
            <p:ph idx="1"/>
          </p:nvPr>
        </p:nvSpPr>
        <p:spPr>
          <a:xfrm>
            <a:off x="0" y="980728"/>
            <a:ext cx="8915400" cy="2603790"/>
          </a:xfrm>
        </p:spPr>
        <p:txBody>
          <a:bodyPr/>
          <a:lstStyle/>
          <a:p>
            <a:r>
              <a:rPr lang="en-US" dirty="0" smtClean="0"/>
              <a:t>Protocol(Optional) - Defines information to be used in the binding such as Security, transaction or reliable messaging capability</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endParaRPr lang="en-US" dirty="0"/>
          </a:p>
        </p:txBody>
      </p:sp>
      <p:graphicFrame>
        <p:nvGraphicFramePr>
          <p:cNvPr id="4" name="Table 3"/>
          <p:cNvGraphicFramePr>
            <a:graphicFrameLocks noGrp="1"/>
          </p:cNvGraphicFramePr>
          <p:nvPr/>
        </p:nvGraphicFramePr>
        <p:xfrm>
          <a:off x="323528" y="784660"/>
          <a:ext cx="8136906" cy="6073340"/>
        </p:xfrm>
        <a:graphic>
          <a:graphicData uri="http://schemas.openxmlformats.org/drawingml/2006/table">
            <a:tbl>
              <a:tblPr/>
              <a:tblGrid>
                <a:gridCol w="2952328"/>
                <a:gridCol w="5184578"/>
              </a:tblGrid>
              <a:tr h="125046">
                <a:tc>
                  <a:txBody>
                    <a:bodyPr/>
                    <a:lstStyle/>
                    <a:p>
                      <a:r>
                        <a:rPr lang="en-US" sz="1800" dirty="0"/>
                        <a:t>Binding</a:t>
                      </a:r>
                    </a:p>
                  </a:txBody>
                  <a:tcPr marL="31262" marR="31262" marT="15631" marB="15631" anchor="ctr">
                    <a:lnL>
                      <a:noFill/>
                    </a:lnL>
                    <a:lnR>
                      <a:noFill/>
                    </a:lnR>
                    <a:lnT>
                      <a:noFill/>
                    </a:lnT>
                    <a:lnB>
                      <a:noFill/>
                    </a:lnB>
                  </a:tcPr>
                </a:tc>
                <a:tc>
                  <a:txBody>
                    <a:bodyPr/>
                    <a:lstStyle/>
                    <a:p>
                      <a:r>
                        <a:rPr lang="en-US" sz="1800"/>
                        <a:t>Description</a:t>
                      </a:r>
                    </a:p>
                  </a:txBody>
                  <a:tcPr marL="31262" marR="31262" marT="15631" marB="15631" anchor="ctr">
                    <a:lnL>
                      <a:noFill/>
                    </a:lnL>
                    <a:lnR>
                      <a:noFill/>
                    </a:lnR>
                    <a:lnB>
                      <a:noFill/>
                    </a:lnB>
                  </a:tcPr>
                </a:tc>
              </a:tr>
              <a:tr h="312615">
                <a:tc>
                  <a:txBody>
                    <a:bodyPr/>
                    <a:lstStyle/>
                    <a:p>
                      <a:r>
                        <a:rPr lang="en-US" sz="1800"/>
                        <a:t>BasicHttpBinding</a:t>
                      </a:r>
                    </a:p>
                  </a:txBody>
                  <a:tcPr marL="31262" marR="31262" marT="15631" marB="15631" anchor="ctr">
                    <a:lnL>
                      <a:noFill/>
                    </a:lnL>
                    <a:lnR>
                      <a:noFill/>
                    </a:lnR>
                    <a:lnT>
                      <a:noFill/>
                    </a:lnT>
                    <a:lnB>
                      <a:noFill/>
                    </a:lnB>
                  </a:tcPr>
                </a:tc>
                <a:tc>
                  <a:txBody>
                    <a:bodyPr/>
                    <a:lstStyle/>
                    <a:p>
                      <a:r>
                        <a:rPr lang="en-US" sz="1800"/>
                        <a:t>Basic Web service communication. No security by default</a:t>
                      </a:r>
                    </a:p>
                  </a:txBody>
                  <a:tcPr marL="31262" marR="31262" marT="15631" marB="15631" anchor="ctr">
                    <a:lnL>
                      <a:noFill/>
                    </a:lnL>
                    <a:lnR>
                      <a:noFill/>
                    </a:lnR>
                    <a:lnT>
                      <a:noFill/>
                    </a:lnT>
                    <a:lnB>
                      <a:noFill/>
                    </a:lnB>
                  </a:tcPr>
                </a:tc>
              </a:tr>
              <a:tr h="312615">
                <a:tc>
                  <a:txBody>
                    <a:bodyPr/>
                    <a:lstStyle/>
                    <a:p>
                      <a:r>
                        <a:rPr lang="en-US" sz="1800"/>
                        <a:t>WSHttpBinding</a:t>
                      </a:r>
                    </a:p>
                  </a:txBody>
                  <a:tcPr marL="31262" marR="31262" marT="15631" marB="15631" anchor="ctr">
                    <a:lnL>
                      <a:noFill/>
                    </a:lnL>
                    <a:lnR>
                      <a:noFill/>
                    </a:lnR>
                    <a:lnT>
                      <a:noFill/>
                    </a:lnT>
                    <a:lnB>
                      <a:noFill/>
                    </a:lnB>
                  </a:tcPr>
                </a:tc>
                <a:tc>
                  <a:txBody>
                    <a:bodyPr/>
                    <a:lstStyle/>
                    <a:p>
                      <a:r>
                        <a:rPr lang="en-US" sz="1800"/>
                        <a:t>Web services with WS-* support. Supports transactions</a:t>
                      </a:r>
                    </a:p>
                  </a:txBody>
                  <a:tcPr marL="31262" marR="31262" marT="15631" marB="15631" anchor="ctr">
                    <a:lnL>
                      <a:noFill/>
                    </a:lnL>
                    <a:lnR>
                      <a:noFill/>
                    </a:lnR>
                    <a:lnT>
                      <a:noFill/>
                    </a:lnT>
                    <a:lnB>
                      <a:noFill/>
                    </a:lnB>
                  </a:tcPr>
                </a:tc>
              </a:tr>
              <a:tr h="312615">
                <a:tc>
                  <a:txBody>
                    <a:bodyPr/>
                    <a:lstStyle/>
                    <a:p>
                      <a:r>
                        <a:rPr lang="en-US" sz="1800"/>
                        <a:t>WSDualHttpBinding</a:t>
                      </a:r>
                    </a:p>
                  </a:txBody>
                  <a:tcPr marL="31262" marR="31262" marT="15631" marB="15631" anchor="ctr">
                    <a:lnL>
                      <a:noFill/>
                    </a:lnL>
                    <a:lnR>
                      <a:noFill/>
                    </a:lnR>
                    <a:lnT>
                      <a:noFill/>
                    </a:lnT>
                    <a:lnB>
                      <a:noFill/>
                    </a:lnB>
                  </a:tcPr>
                </a:tc>
                <a:tc>
                  <a:txBody>
                    <a:bodyPr/>
                    <a:lstStyle/>
                    <a:p>
                      <a:r>
                        <a:rPr lang="en-US" sz="1800"/>
                        <a:t>Web services with duplex contract and transaction support</a:t>
                      </a:r>
                    </a:p>
                  </a:txBody>
                  <a:tcPr marL="31262" marR="31262" marT="15631" marB="15631" anchor="ctr">
                    <a:lnL>
                      <a:noFill/>
                    </a:lnL>
                    <a:lnR>
                      <a:noFill/>
                    </a:lnR>
                    <a:lnT>
                      <a:noFill/>
                    </a:lnT>
                    <a:lnB>
                      <a:noFill/>
                    </a:lnB>
                  </a:tcPr>
                </a:tc>
              </a:tr>
              <a:tr h="312615">
                <a:tc>
                  <a:txBody>
                    <a:bodyPr/>
                    <a:lstStyle/>
                    <a:p>
                      <a:r>
                        <a:rPr lang="en-US" sz="1800"/>
                        <a:t>WSFederationHttpBinding</a:t>
                      </a:r>
                    </a:p>
                  </a:txBody>
                  <a:tcPr marL="31262" marR="31262" marT="15631" marB="15631" anchor="ctr">
                    <a:lnL>
                      <a:noFill/>
                    </a:lnL>
                    <a:lnR>
                      <a:noFill/>
                    </a:lnR>
                    <a:lnT>
                      <a:noFill/>
                    </a:lnT>
                    <a:lnB>
                      <a:noFill/>
                    </a:lnB>
                  </a:tcPr>
                </a:tc>
                <a:tc>
                  <a:txBody>
                    <a:bodyPr/>
                    <a:lstStyle/>
                    <a:p>
                      <a:r>
                        <a:rPr lang="en-US" sz="1800"/>
                        <a:t>Web services with federated security. Supports transactions</a:t>
                      </a:r>
                    </a:p>
                  </a:txBody>
                  <a:tcPr marL="31262" marR="31262" marT="15631" marB="15631" anchor="ctr">
                    <a:lnL>
                      <a:noFill/>
                    </a:lnL>
                    <a:lnR>
                      <a:noFill/>
                    </a:lnR>
                    <a:lnT>
                      <a:noFill/>
                    </a:lnT>
                    <a:lnB>
                      <a:noFill/>
                    </a:lnB>
                  </a:tcPr>
                </a:tc>
              </a:tr>
              <a:tr h="312615">
                <a:tc>
                  <a:txBody>
                    <a:bodyPr/>
                    <a:lstStyle/>
                    <a:p>
                      <a:r>
                        <a:rPr lang="en-US" sz="1800"/>
                        <a:t>MsmqIntegrationBinding</a:t>
                      </a:r>
                    </a:p>
                  </a:txBody>
                  <a:tcPr marL="31262" marR="31262" marT="15631" marB="15631" anchor="ctr">
                    <a:lnL>
                      <a:noFill/>
                    </a:lnL>
                    <a:lnR>
                      <a:noFill/>
                    </a:lnR>
                    <a:lnT>
                      <a:noFill/>
                    </a:lnT>
                    <a:lnB>
                      <a:noFill/>
                    </a:lnB>
                  </a:tcPr>
                </a:tc>
                <a:tc>
                  <a:txBody>
                    <a:bodyPr/>
                    <a:lstStyle/>
                    <a:p>
                      <a:r>
                        <a:rPr lang="en-US" sz="1800" dirty="0"/>
                        <a:t>Communication directly with MSMQ applications. Supports transactions</a:t>
                      </a:r>
                    </a:p>
                  </a:txBody>
                  <a:tcPr marL="31262" marR="31262" marT="15631" marB="15631" anchor="ctr">
                    <a:lnL>
                      <a:noFill/>
                    </a:lnL>
                    <a:lnR>
                      <a:noFill/>
                    </a:lnR>
                    <a:lnT>
                      <a:noFill/>
                    </a:lnT>
                    <a:lnB>
                      <a:noFill/>
                    </a:lnB>
                  </a:tcPr>
                </a:tc>
              </a:tr>
              <a:tr h="406400">
                <a:tc>
                  <a:txBody>
                    <a:bodyPr/>
                    <a:lstStyle/>
                    <a:p>
                      <a:r>
                        <a:rPr lang="en-US" sz="1800"/>
                        <a:t>NetMsmqBinding</a:t>
                      </a:r>
                    </a:p>
                  </a:txBody>
                  <a:tcPr marL="31262" marR="31262" marT="15631" marB="15631" anchor="ctr">
                    <a:lnL>
                      <a:noFill/>
                    </a:lnL>
                    <a:lnR>
                      <a:noFill/>
                    </a:lnR>
                    <a:lnT>
                      <a:noFill/>
                    </a:lnT>
                    <a:lnB>
                      <a:noFill/>
                    </a:lnB>
                  </a:tcPr>
                </a:tc>
                <a:tc>
                  <a:txBody>
                    <a:bodyPr/>
                    <a:lstStyle/>
                    <a:p>
                      <a:r>
                        <a:rPr lang="en-US" sz="1800"/>
                        <a:t>Communication between WCF applications by using queuing. Supports transactions</a:t>
                      </a:r>
                    </a:p>
                  </a:txBody>
                  <a:tcPr marL="31262" marR="31262" marT="15631" marB="15631" anchor="ctr">
                    <a:lnL>
                      <a:noFill/>
                    </a:lnL>
                    <a:lnR>
                      <a:noFill/>
                    </a:lnR>
                    <a:lnT>
                      <a:noFill/>
                    </a:lnT>
                    <a:lnB>
                      <a:noFill/>
                    </a:lnB>
                  </a:tcPr>
                </a:tc>
              </a:tr>
              <a:tr h="406400">
                <a:tc>
                  <a:txBody>
                    <a:bodyPr/>
                    <a:lstStyle/>
                    <a:p>
                      <a:r>
                        <a:rPr lang="en-US" sz="1800"/>
                        <a:t>NetNamedPipeBinding</a:t>
                      </a:r>
                    </a:p>
                  </a:txBody>
                  <a:tcPr marL="31262" marR="31262" marT="15631" marB="15631" anchor="ctr">
                    <a:lnL>
                      <a:noFill/>
                    </a:lnL>
                    <a:lnR>
                      <a:noFill/>
                    </a:lnR>
                    <a:lnT>
                      <a:noFill/>
                    </a:lnT>
                    <a:lnB>
                      <a:noFill/>
                    </a:lnB>
                  </a:tcPr>
                </a:tc>
                <a:tc>
                  <a:txBody>
                    <a:bodyPr/>
                    <a:lstStyle/>
                    <a:p>
                      <a:r>
                        <a:rPr lang="en-US" sz="1800" dirty="0"/>
                        <a:t>Communication between WCF applications on same computer. Supports duplex contracts and transactions</a:t>
                      </a:r>
                    </a:p>
                  </a:txBody>
                  <a:tcPr marL="31262" marR="31262" marT="15631" marB="15631" anchor="ctr">
                    <a:lnL>
                      <a:noFill/>
                    </a:lnL>
                    <a:lnR>
                      <a:noFill/>
                    </a:lnR>
                    <a:lnT>
                      <a:noFill/>
                    </a:lnT>
                    <a:lnB>
                      <a:noFill/>
                    </a:lnB>
                  </a:tcPr>
                </a:tc>
              </a:tr>
              <a:tr h="406400">
                <a:tc>
                  <a:txBody>
                    <a:bodyPr/>
                    <a:lstStyle/>
                    <a:p>
                      <a:r>
                        <a:rPr lang="en-US" sz="1800"/>
                        <a:t>NetPeerTcpBinding</a:t>
                      </a:r>
                    </a:p>
                  </a:txBody>
                  <a:tcPr marL="31262" marR="31262" marT="15631" marB="15631" anchor="ctr">
                    <a:lnL>
                      <a:noFill/>
                    </a:lnL>
                    <a:lnR>
                      <a:noFill/>
                    </a:lnR>
                    <a:lnT>
                      <a:noFill/>
                    </a:lnT>
                    <a:lnB>
                      <a:noFill/>
                    </a:lnB>
                  </a:tcPr>
                </a:tc>
                <a:tc>
                  <a:txBody>
                    <a:bodyPr/>
                    <a:lstStyle/>
                    <a:p>
                      <a:r>
                        <a:rPr lang="en-US" sz="1800" dirty="0"/>
                        <a:t>Communication between computers across peer-to-peer services. Supports duplex contracts</a:t>
                      </a:r>
                    </a:p>
                  </a:txBody>
                  <a:tcPr marL="31262" marR="31262" marT="15631" marB="15631" anchor="ctr">
                    <a:lnL>
                      <a:noFill/>
                    </a:lnL>
                    <a:lnR>
                      <a:noFill/>
                    </a:lnR>
                    <a:lnT>
                      <a:noFill/>
                    </a:lnT>
                    <a:lnB>
                      <a:noFill/>
                    </a:lnB>
                  </a:tcPr>
                </a:tc>
              </a:tr>
              <a:tr h="500185">
                <a:tc>
                  <a:txBody>
                    <a:bodyPr/>
                    <a:lstStyle/>
                    <a:p>
                      <a:r>
                        <a:rPr lang="en-US" sz="1800"/>
                        <a:t>NetTcpBinding</a:t>
                      </a:r>
                    </a:p>
                  </a:txBody>
                  <a:tcPr marL="31262" marR="31262" marT="15631" marB="15631" anchor="ctr">
                    <a:lnL>
                      <a:noFill/>
                    </a:lnL>
                    <a:lnR>
                      <a:noFill/>
                    </a:lnR>
                    <a:lnT>
                      <a:noFill/>
                    </a:lnT>
                    <a:lnB>
                      <a:noFill/>
                    </a:lnB>
                  </a:tcPr>
                </a:tc>
                <a:tc>
                  <a:txBody>
                    <a:bodyPr/>
                    <a:lstStyle/>
                    <a:p>
                      <a:pPr algn="l"/>
                      <a:r>
                        <a:rPr lang="en-US" sz="1800" dirty="0"/>
                        <a:t>Communication between WCF applications across computers. Supports duplex contracts and </a:t>
                      </a:r>
                      <a:r>
                        <a:rPr lang="en-US" sz="1800" dirty="0" smtClean="0"/>
                        <a:t>transactions </a:t>
                      </a:r>
                      <a:endParaRPr lang="en-US" sz="1800" b="1" dirty="0"/>
                    </a:p>
                  </a:txBody>
                  <a:tcPr marL="31262" marR="31262" marT="15631" marB="15631"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BasicHttpBinding</a:t>
            </a:r>
            <a:endParaRPr lang="en-US" dirty="0"/>
          </a:p>
        </p:txBody>
      </p:sp>
      <p:sp>
        <p:nvSpPr>
          <p:cNvPr id="3" name="Content Placeholder 2"/>
          <p:cNvSpPr>
            <a:spLocks noGrp="1"/>
          </p:cNvSpPr>
          <p:nvPr>
            <p:ph idx="1"/>
          </p:nvPr>
        </p:nvSpPr>
        <p:spPr>
          <a:xfrm>
            <a:off x="0" y="1124744"/>
            <a:ext cx="8915400" cy="6149376"/>
          </a:xfrm>
        </p:spPr>
        <p:txBody>
          <a:bodyPr/>
          <a:lstStyle/>
          <a:p>
            <a:r>
              <a:rPr lang="en-US" dirty="0" smtClean="0"/>
              <a:t>It is suitable for communicating with ASP.NET Web services (ASMX)-based services that comfort with WS-Basic Profile conformant Web services.</a:t>
            </a:r>
          </a:p>
          <a:p>
            <a:r>
              <a:rPr lang="en-US" dirty="0" smtClean="0"/>
              <a:t>This binding uses HTTP as the transport and text/XML as the default message encoding.</a:t>
            </a:r>
          </a:p>
          <a:p>
            <a:r>
              <a:rPr lang="en-US" dirty="0" smtClean="0"/>
              <a:t>Security is disabled by default</a:t>
            </a:r>
          </a:p>
          <a:p>
            <a:r>
              <a:rPr lang="en-US" dirty="0" smtClean="0"/>
              <a:t>This binding does not support WS-* functionalities like WS- Addressing, WS-Security, WS-</a:t>
            </a:r>
            <a:r>
              <a:rPr lang="en-US" dirty="0" err="1" smtClean="0"/>
              <a:t>ReliableMessaging</a:t>
            </a:r>
            <a:endParaRPr lang="en-US" dirty="0" smtClean="0"/>
          </a:p>
          <a:p>
            <a:r>
              <a:rPr lang="en-US" dirty="0" smtClean="0"/>
              <a:t>It is fairly weak on interoperability.</a:t>
            </a:r>
          </a:p>
          <a:p>
            <a:endParaRPr lang="en-US"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WSHttpBinding</a:t>
            </a:r>
            <a:endParaRPr lang="en-US" dirty="0"/>
          </a:p>
        </p:txBody>
      </p:sp>
      <p:sp>
        <p:nvSpPr>
          <p:cNvPr id="3" name="Content Placeholder 2"/>
          <p:cNvSpPr>
            <a:spLocks noGrp="1"/>
          </p:cNvSpPr>
          <p:nvPr>
            <p:ph idx="1"/>
          </p:nvPr>
        </p:nvSpPr>
        <p:spPr>
          <a:xfrm>
            <a:off x="228600" y="980728"/>
            <a:ext cx="8915400" cy="6149376"/>
          </a:xfrm>
        </p:spPr>
        <p:txBody>
          <a:bodyPr/>
          <a:lstStyle/>
          <a:p>
            <a:r>
              <a:rPr lang="en-US" dirty="0" smtClean="0"/>
              <a:t>Defines a secure, reliable, interoperable binding suitable for non-duplex service contracts.</a:t>
            </a:r>
          </a:p>
          <a:p>
            <a:r>
              <a:rPr lang="en-US" dirty="0" smtClean="0"/>
              <a:t>It offers lot more functionality in the area of interoperability. </a:t>
            </a:r>
          </a:p>
          <a:p>
            <a:r>
              <a:rPr lang="en-US" dirty="0" smtClean="0"/>
              <a:t>It supports WS-* functionality and distributed transactions with reliable and secure sessions using SOAP security.</a:t>
            </a:r>
          </a:p>
          <a:p>
            <a:r>
              <a:rPr lang="en-US" dirty="0" smtClean="0"/>
              <a:t>It uses HTTP and HTTPS transport for communication.</a:t>
            </a:r>
          </a:p>
          <a:p>
            <a:r>
              <a:rPr lang="en-US" dirty="0" smtClean="0"/>
              <a:t>Reliable sessions are disabled by default.</a:t>
            </a:r>
          </a:p>
          <a:p>
            <a:endParaRPr 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WSDualHttpBinding</a:t>
            </a:r>
            <a:endParaRPr lang="en-US" dirty="0"/>
          </a:p>
        </p:txBody>
      </p:sp>
      <p:sp>
        <p:nvSpPr>
          <p:cNvPr id="3" name="Content Placeholder 2"/>
          <p:cNvSpPr>
            <a:spLocks noGrp="1"/>
          </p:cNvSpPr>
          <p:nvPr>
            <p:ph idx="1"/>
          </p:nvPr>
        </p:nvSpPr>
        <p:spPr>
          <a:xfrm>
            <a:off x="107950" y="692696"/>
            <a:ext cx="8915400" cy="5846477"/>
          </a:xfrm>
        </p:spPr>
        <p:txBody>
          <a:bodyPr/>
          <a:lstStyle/>
          <a:p>
            <a:r>
              <a:rPr lang="en-US" dirty="0" smtClean="0"/>
              <a:t>This binding is same as that of </a:t>
            </a:r>
            <a:r>
              <a:rPr lang="en-US" dirty="0" err="1" smtClean="0"/>
              <a:t>WSHttpBinding</a:t>
            </a:r>
            <a:r>
              <a:rPr lang="en-US" dirty="0" smtClean="0"/>
              <a:t>, except it supports duplex service. </a:t>
            </a:r>
          </a:p>
          <a:p>
            <a:r>
              <a:rPr lang="en-US" dirty="0" smtClean="0"/>
              <a:t>Duplex service is a service which uses duplex message pattern, which allows service to communicate with client via callback.</a:t>
            </a:r>
          </a:p>
          <a:p>
            <a:r>
              <a:rPr lang="en-US" dirty="0" smtClean="0"/>
              <a:t>In </a:t>
            </a:r>
            <a:r>
              <a:rPr lang="en-US" dirty="0" err="1" smtClean="0"/>
              <a:t>WSDualHttpBinding</a:t>
            </a:r>
            <a:r>
              <a:rPr lang="en-US" dirty="0" smtClean="0"/>
              <a:t> reliable sessions are enabled by default. </a:t>
            </a:r>
          </a:p>
          <a:p>
            <a:endParaRPr lang="en-US" dirty="0"/>
          </a:p>
          <a:p>
            <a:r>
              <a:rPr lang="en-US" dirty="0" smtClean="0"/>
              <a:t>It also supports communication via SOAP intermediaries.</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WSFederationHttpBinding</a:t>
            </a:r>
            <a:endParaRPr lang="en-US" dirty="0"/>
          </a:p>
        </p:txBody>
      </p:sp>
      <p:sp>
        <p:nvSpPr>
          <p:cNvPr id="3" name="Content Placeholder 2"/>
          <p:cNvSpPr>
            <a:spLocks noGrp="1"/>
          </p:cNvSpPr>
          <p:nvPr>
            <p:ph idx="1"/>
          </p:nvPr>
        </p:nvSpPr>
        <p:spPr>
          <a:xfrm>
            <a:off x="107950" y="1584325"/>
            <a:ext cx="8915400" cy="3046988"/>
          </a:xfrm>
        </p:spPr>
        <p:txBody>
          <a:bodyPr/>
          <a:lstStyle/>
          <a:p>
            <a:r>
              <a:rPr lang="en-US" dirty="0" smtClean="0"/>
              <a:t>This binding support federated security. </a:t>
            </a:r>
          </a:p>
          <a:p>
            <a:r>
              <a:rPr lang="en-US" dirty="0" smtClean="0"/>
              <a:t>It helps implementing federation which is the ability to flow and share identities across multiple enterprises or trust domains for authentication and authorization. </a:t>
            </a:r>
          </a:p>
          <a:p>
            <a:r>
              <a:rPr lang="en-US" dirty="0" smtClean="0"/>
              <a:t>It supports WS-Federation protocol.</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7950" y="2417286"/>
          <a:ext cx="8915400" cy="548640"/>
        </p:xfrm>
        <a:graphic>
          <a:graphicData uri="http://schemas.openxmlformats.org/drawingml/2006/table">
            <a:tbl>
              <a:tblPr/>
              <a:tblGrid>
                <a:gridCol w="8915400"/>
              </a:tblGrid>
              <a:tr h="0">
                <a:tc>
                  <a:txBody>
                    <a:bodyPr/>
                    <a:lstStyle/>
                    <a:p>
                      <a:pPr algn="ctr"/>
                      <a:endParaRPr lang="en-US"/>
                    </a:p>
                  </a:txBody>
                  <a:tcPr marL="0" marR="0" marT="0" marB="0" anchor="ctr">
                    <a:lnL>
                      <a:noFill/>
                    </a:lnL>
                    <a:lnR>
                      <a:noFill/>
                    </a:lnR>
                    <a:lnT>
                      <a:noFill/>
                    </a:lnT>
                    <a:lnB>
                      <a:noFill/>
                    </a:lnB>
                  </a:tcPr>
                </a:tc>
              </a:tr>
              <a:tr h="0">
                <a:tc>
                  <a:txBody>
                    <a:bodyPr/>
                    <a:lstStyle/>
                    <a:p>
                      <a:pPr algn="ctr"/>
                      <a:r>
                        <a:rPr lang="en-US" dirty="0"/>
                        <a:t>10 Differences Between WCF and ASP.NET Web Services</a:t>
                      </a:r>
                    </a:p>
                  </a:txBody>
                  <a:tcPr marL="0" marR="0" marT="0" marB="0" anchor="ctr">
                    <a:lnL>
                      <a:noFill/>
                    </a:lnL>
                    <a:lnR>
                      <a:noFill/>
                    </a:lnR>
                    <a:lnT>
                      <a:noFill/>
                    </a:lnT>
                    <a:lnB>
                      <a:noFill/>
                    </a:lnB>
                  </a:tcPr>
                </a:tc>
              </a:tr>
            </a:tbl>
          </a:graphicData>
        </a:graphic>
      </p:graphicFrame>
      <p:pic>
        <p:nvPicPr>
          <p:cNvPr id="81922" name="Picture 2" descr="http://1.bp.blogspot.com/_hGraFK2-w-4/TTNPXRFz7VI/AAAAAAAAAKE/hY9jffzAVxg/s1600/WCFandWebServicesDiff.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05524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NetTcpBinding</a:t>
            </a:r>
            <a:endParaRPr lang="en-US" dirty="0"/>
          </a:p>
        </p:txBody>
      </p:sp>
      <p:sp>
        <p:nvSpPr>
          <p:cNvPr id="3" name="Content Placeholder 2"/>
          <p:cNvSpPr>
            <a:spLocks noGrp="1"/>
          </p:cNvSpPr>
          <p:nvPr>
            <p:ph idx="1"/>
          </p:nvPr>
        </p:nvSpPr>
        <p:spPr>
          <a:xfrm>
            <a:off x="107950" y="1584325"/>
            <a:ext cx="8915400" cy="4819781"/>
          </a:xfrm>
        </p:spPr>
        <p:txBody>
          <a:bodyPr/>
          <a:lstStyle/>
          <a:p>
            <a:r>
              <a:rPr lang="en-US" dirty="0" smtClean="0"/>
              <a:t>This binding provides secure and reliable binding environment for </a:t>
            </a:r>
            <a:r>
              <a:rPr lang="en-US" dirty="0" err="1" smtClean="0"/>
              <a:t>.Net</a:t>
            </a:r>
            <a:r>
              <a:rPr lang="en-US" dirty="0" smtClean="0"/>
              <a:t> to </a:t>
            </a:r>
            <a:r>
              <a:rPr lang="en-US" dirty="0" err="1" smtClean="0"/>
              <a:t>.Net</a:t>
            </a:r>
            <a:r>
              <a:rPr lang="en-US" dirty="0" smtClean="0"/>
              <a:t> cross machine communication. </a:t>
            </a:r>
          </a:p>
          <a:p>
            <a:r>
              <a:rPr lang="en-US" dirty="0" smtClean="0"/>
              <a:t>By default it creates communication stack using WS-</a:t>
            </a:r>
            <a:r>
              <a:rPr lang="en-US" dirty="0" err="1" smtClean="0"/>
              <a:t>ReliableMessaging</a:t>
            </a:r>
            <a:r>
              <a:rPr lang="en-US" dirty="0" smtClean="0"/>
              <a:t> protocol for reliability, TCP for message delivery and windows security for message and authentication at run time.</a:t>
            </a:r>
          </a:p>
          <a:p>
            <a:r>
              <a:rPr lang="en-US" dirty="0" smtClean="0"/>
              <a:t> It uses TCP protocol and provides support for security, transaction and reliability.</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NetNamedPipeBinding</a:t>
            </a:r>
            <a:endParaRPr lang="en-US" dirty="0"/>
          </a:p>
        </p:txBody>
      </p:sp>
      <p:sp>
        <p:nvSpPr>
          <p:cNvPr id="3" name="Content Placeholder 2"/>
          <p:cNvSpPr>
            <a:spLocks noGrp="1"/>
          </p:cNvSpPr>
          <p:nvPr>
            <p:ph idx="1"/>
          </p:nvPr>
        </p:nvSpPr>
        <p:spPr>
          <a:xfrm>
            <a:off x="107950" y="1584325"/>
            <a:ext cx="8915400" cy="5262979"/>
          </a:xfrm>
        </p:spPr>
        <p:txBody>
          <a:bodyPr/>
          <a:lstStyle/>
          <a:p>
            <a:r>
              <a:rPr lang="en-US" dirty="0" smtClean="0"/>
              <a:t>This binding provides secure and reliable binding environment for on-machine cross process communication.</a:t>
            </a:r>
          </a:p>
          <a:p>
            <a:r>
              <a:rPr lang="en-US" dirty="0" smtClean="0"/>
              <a:t> It uses </a:t>
            </a:r>
            <a:r>
              <a:rPr lang="en-US" dirty="0" err="1" smtClean="0"/>
              <a:t>NamedPipe</a:t>
            </a:r>
            <a:r>
              <a:rPr lang="en-US" dirty="0" smtClean="0"/>
              <a:t> protocol and provides full support for SOAP security, transaction and reliability. </a:t>
            </a:r>
          </a:p>
          <a:p>
            <a:r>
              <a:rPr lang="en-US" dirty="0" smtClean="0"/>
              <a:t>By default it creates communication stack with WS-</a:t>
            </a:r>
            <a:r>
              <a:rPr lang="en-US" dirty="0" err="1" smtClean="0"/>
              <a:t>ReliableMessaging</a:t>
            </a:r>
            <a:r>
              <a:rPr lang="en-US" dirty="0" smtClean="0"/>
              <a:t> for reliability, transport security for transfer security, named pipes for message delivery and binary encoding.</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NetMsmqBinding</a:t>
            </a:r>
            <a:endParaRPr lang="en-US" dirty="0"/>
          </a:p>
        </p:txBody>
      </p:sp>
      <p:sp>
        <p:nvSpPr>
          <p:cNvPr id="3" name="Content Placeholder 2"/>
          <p:cNvSpPr>
            <a:spLocks noGrp="1"/>
          </p:cNvSpPr>
          <p:nvPr>
            <p:ph idx="1"/>
          </p:nvPr>
        </p:nvSpPr>
        <p:spPr>
          <a:xfrm>
            <a:off x="107950" y="1584325"/>
            <a:ext cx="8915400" cy="4081117"/>
          </a:xfrm>
        </p:spPr>
        <p:txBody>
          <a:bodyPr/>
          <a:lstStyle/>
          <a:p>
            <a:r>
              <a:rPr lang="en-US" dirty="0" smtClean="0"/>
              <a:t>This binding provides secure and reliable queued communication for cross-machine environment. </a:t>
            </a:r>
          </a:p>
          <a:p>
            <a:r>
              <a:rPr lang="en-US" dirty="0" smtClean="0"/>
              <a:t>Queuing is provided by using MSMQ as transport.</a:t>
            </a:r>
          </a:p>
          <a:p>
            <a:r>
              <a:rPr lang="en-US" dirty="0" smtClean="0"/>
              <a:t>It enables for disconnected operations, failure isolation and load leveling </a:t>
            </a:r>
          </a:p>
          <a:p>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NetPeerTcpBinding</a:t>
            </a:r>
            <a:endParaRPr lang="en-US" dirty="0"/>
          </a:p>
        </p:txBody>
      </p:sp>
      <p:sp>
        <p:nvSpPr>
          <p:cNvPr id="3" name="Content Placeholder 2"/>
          <p:cNvSpPr>
            <a:spLocks noGrp="1"/>
          </p:cNvSpPr>
          <p:nvPr>
            <p:ph idx="1"/>
          </p:nvPr>
        </p:nvSpPr>
        <p:spPr>
          <a:xfrm>
            <a:off x="107950" y="1584325"/>
            <a:ext cx="8915400" cy="3637919"/>
          </a:xfrm>
        </p:spPr>
        <p:txBody>
          <a:bodyPr/>
          <a:lstStyle/>
          <a:p>
            <a:r>
              <a:rPr lang="en-US" dirty="0" smtClean="0"/>
              <a:t>This binding provides secure binding for peer-to-peer environment and network applications. </a:t>
            </a:r>
          </a:p>
          <a:p>
            <a:r>
              <a:rPr lang="en-US" dirty="0" smtClean="0"/>
              <a:t>It uses TCP protocol for communication</a:t>
            </a:r>
          </a:p>
          <a:p>
            <a:r>
              <a:rPr lang="en-US" dirty="0" smtClean="0"/>
              <a:t>It provides full support for SOAP security, transaction and reliability.</a:t>
            </a:r>
          </a:p>
          <a:p>
            <a:endParaRPr 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52438" y="1268413"/>
            <a:ext cx="8216900" cy="2212975"/>
          </a:xfrm>
          <a:prstGeom prst="rect">
            <a:avLst/>
          </a:prstGeom>
          <a:solidFill>
            <a:schemeClr val="bg1"/>
          </a:solidFill>
          <a:ln w="12700" algn="ctr">
            <a:solidFill>
              <a:schemeClr val="tx1"/>
            </a:solidFill>
            <a:miter lim="800000"/>
            <a:headEnd/>
            <a:tailEnd/>
          </a:ln>
          <a:effectLst/>
        </p:spPr>
        <p:txBody>
          <a:bodyPr wrap="none" anchor="ctr"/>
          <a:lstStyle/>
          <a:p>
            <a:r>
              <a:rPr lang="en-GB" b="1" noProof="1">
                <a:solidFill>
                  <a:schemeClr val="tx2"/>
                </a:solidFill>
                <a:latin typeface="Consolas" pitchFamily="49" charset="0"/>
              </a:rPr>
              <a:t>[ServiceContract]</a:t>
            </a:r>
          </a:p>
          <a:p>
            <a:r>
              <a:rPr lang="en-GB" b="1" noProof="1">
                <a:latin typeface="Consolas" pitchFamily="49" charset="0"/>
              </a:rPr>
              <a:t>public interface </a:t>
            </a:r>
            <a:r>
              <a:rPr lang="en-US" b="1">
                <a:latin typeface="Consolas" pitchFamily="49" charset="0"/>
              </a:rPr>
              <a:t>IHello</a:t>
            </a:r>
            <a:endParaRPr lang="en-US" b="1" noProof="1">
              <a:latin typeface="Consolas" pitchFamily="49" charset="0"/>
            </a:endParaRPr>
          </a:p>
          <a:p>
            <a:r>
              <a:rPr lang="en-US" b="1" noProof="1">
                <a:latin typeface="Consolas" pitchFamily="49" charset="0"/>
              </a:rPr>
              <a:t>{</a:t>
            </a:r>
            <a:endParaRPr lang="en-US" b="1">
              <a:latin typeface="Consolas" pitchFamily="49" charset="0"/>
            </a:endParaRPr>
          </a:p>
          <a:p>
            <a:r>
              <a:rPr lang="en-US" b="1">
                <a:solidFill>
                  <a:schemeClr val="tx2"/>
                </a:solidFill>
                <a:latin typeface="Consolas" pitchFamily="49" charset="0"/>
              </a:rPr>
              <a:t>  </a:t>
            </a:r>
            <a:r>
              <a:rPr lang="en-US" b="1" noProof="1">
                <a:solidFill>
                  <a:schemeClr val="tx2"/>
                </a:solidFill>
                <a:latin typeface="Consolas" pitchFamily="49" charset="0"/>
              </a:rPr>
              <a:t>[OperationContract]</a:t>
            </a:r>
          </a:p>
          <a:p>
            <a:r>
              <a:rPr lang="en-US" b="1">
                <a:latin typeface="Consolas" pitchFamily="49" charset="0"/>
              </a:rPr>
              <a:t>  string Hello(string name</a:t>
            </a:r>
            <a:r>
              <a:rPr lang="en-US" b="1" noProof="1">
                <a:latin typeface="Consolas" pitchFamily="49" charset="0"/>
              </a:rPr>
              <a:t>)</a:t>
            </a:r>
            <a:r>
              <a:rPr lang="en-US" b="1">
                <a:latin typeface="Consolas" pitchFamily="49" charset="0"/>
              </a:rPr>
              <a:t>;</a:t>
            </a:r>
          </a:p>
          <a:p>
            <a:r>
              <a:rPr lang="en-US" b="1" noProof="1">
                <a:latin typeface="Consolas" pitchFamily="49" charset="0"/>
              </a:rPr>
              <a:t>}</a:t>
            </a:r>
            <a:endParaRPr lang="en-US" b="1">
              <a:latin typeface="Consolas" pitchFamily="49" charset="0"/>
            </a:endParaRPr>
          </a:p>
        </p:txBody>
      </p:sp>
      <p:sp>
        <p:nvSpPr>
          <p:cNvPr id="51203" name="Rectangle 3"/>
          <p:cNvSpPr>
            <a:spLocks noGrp="1" noChangeArrowheads="1"/>
          </p:cNvSpPr>
          <p:nvPr>
            <p:ph type="title"/>
          </p:nvPr>
        </p:nvSpPr>
        <p:spPr/>
        <p:txBody>
          <a:bodyPr/>
          <a:lstStyle/>
          <a:p>
            <a:r>
              <a:rPr lang="en-US"/>
              <a:t>Service Contract</a:t>
            </a:r>
          </a:p>
        </p:txBody>
      </p:sp>
      <p:sp>
        <p:nvSpPr>
          <p:cNvPr id="51204" name="Rectangle 4"/>
          <p:cNvSpPr>
            <a:spLocks noChangeArrowheads="1"/>
          </p:cNvSpPr>
          <p:nvPr/>
        </p:nvSpPr>
        <p:spPr bwMode="auto">
          <a:xfrm>
            <a:off x="452438" y="3789363"/>
            <a:ext cx="8216900" cy="2470150"/>
          </a:xfrm>
          <a:prstGeom prst="rect">
            <a:avLst/>
          </a:prstGeom>
          <a:solidFill>
            <a:schemeClr val="bg1"/>
          </a:solidFill>
          <a:ln w="12700" algn="ctr">
            <a:solidFill>
              <a:schemeClr val="tx1"/>
            </a:solidFill>
            <a:miter lim="800000"/>
            <a:headEnd/>
            <a:tailEnd/>
          </a:ln>
          <a:effectLst/>
        </p:spPr>
        <p:txBody>
          <a:bodyPr wrap="none" anchor="ctr"/>
          <a:lstStyle/>
          <a:p>
            <a:r>
              <a:rPr lang="en-GB" b="1" noProof="1">
                <a:latin typeface="Consolas" pitchFamily="49" charset="0"/>
              </a:rPr>
              <a:t>public </a:t>
            </a:r>
            <a:r>
              <a:rPr lang="en-US" b="1">
                <a:latin typeface="Consolas" pitchFamily="49" charset="0"/>
              </a:rPr>
              <a:t>class</a:t>
            </a:r>
            <a:r>
              <a:rPr lang="en-US" b="1" noProof="1">
                <a:latin typeface="Consolas" pitchFamily="49" charset="0"/>
              </a:rPr>
              <a:t> </a:t>
            </a:r>
            <a:r>
              <a:rPr lang="en-US" b="1">
                <a:latin typeface="Consolas" pitchFamily="49" charset="0"/>
              </a:rPr>
              <a:t>HelloService : IHello</a:t>
            </a:r>
            <a:endParaRPr lang="en-US" b="1" noProof="1">
              <a:latin typeface="Consolas" pitchFamily="49" charset="0"/>
            </a:endParaRPr>
          </a:p>
          <a:p>
            <a:r>
              <a:rPr lang="en-US" b="1" noProof="1">
                <a:latin typeface="Consolas" pitchFamily="49" charset="0"/>
              </a:rPr>
              <a:t>{</a:t>
            </a:r>
            <a:endParaRPr lang="en-US" b="1">
              <a:latin typeface="Consolas" pitchFamily="49" charset="0"/>
            </a:endParaRPr>
          </a:p>
          <a:p>
            <a:r>
              <a:rPr lang="en-US" b="1">
                <a:latin typeface="Consolas" pitchFamily="49" charset="0"/>
              </a:rPr>
              <a:t>  public string Hello(string name</a:t>
            </a:r>
            <a:r>
              <a:rPr lang="en-US" b="1" noProof="1">
                <a:latin typeface="Consolas" pitchFamily="49" charset="0"/>
              </a:rPr>
              <a:t>)</a:t>
            </a:r>
            <a:endParaRPr lang="en-US" b="1">
              <a:latin typeface="Consolas" pitchFamily="49" charset="0"/>
            </a:endParaRPr>
          </a:p>
          <a:p>
            <a:r>
              <a:rPr lang="en-US" b="1">
                <a:latin typeface="Consolas" pitchFamily="49" charset="0"/>
              </a:rPr>
              <a:t>  {</a:t>
            </a:r>
          </a:p>
          <a:p>
            <a:r>
              <a:rPr lang="en-US" b="1">
                <a:latin typeface="Consolas" pitchFamily="49" charset="0"/>
              </a:rPr>
              <a:t>    return “Hello ” + name;</a:t>
            </a:r>
          </a:p>
          <a:p>
            <a:r>
              <a:rPr lang="en-US" b="1">
                <a:latin typeface="Consolas" pitchFamily="49" charset="0"/>
              </a:rPr>
              <a:t>  }</a:t>
            </a:r>
            <a:endParaRPr lang="en-US" b="1" noProof="1">
              <a:latin typeface="Consolas" pitchFamily="49" charset="0"/>
            </a:endParaRPr>
          </a:p>
          <a:p>
            <a:r>
              <a:rPr lang="en-US" b="1" noProof="1">
                <a:latin typeface="Consolas" pitchFamily="49" charset="0"/>
              </a:rPr>
              <a:t>}</a:t>
            </a:r>
            <a:endParaRPr lang="en-US" b="1">
              <a:latin typeface="Consolas" pitchFamily="49"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52438" y="1676400"/>
            <a:ext cx="8216900" cy="2212975"/>
          </a:xfrm>
          <a:prstGeom prst="rect">
            <a:avLst/>
          </a:prstGeom>
          <a:solidFill>
            <a:schemeClr val="bg1"/>
          </a:solidFill>
          <a:ln w="12700" algn="ctr">
            <a:solidFill>
              <a:schemeClr val="tx1"/>
            </a:solidFill>
            <a:miter lim="800000"/>
            <a:headEnd/>
            <a:tailEnd/>
          </a:ln>
          <a:effectLst/>
        </p:spPr>
        <p:txBody>
          <a:bodyPr wrap="none" anchor="ctr"/>
          <a:lstStyle/>
          <a:p>
            <a:r>
              <a:rPr lang="en-GB" b="1">
                <a:latin typeface="Consolas" pitchFamily="49" charset="0"/>
              </a:rPr>
              <a:t>[</a:t>
            </a:r>
            <a:r>
              <a:rPr lang="en-GB" b="1" noProof="1">
                <a:latin typeface="Consolas" pitchFamily="49" charset="0"/>
              </a:rPr>
              <a:t>ServiceContract]</a:t>
            </a:r>
          </a:p>
          <a:p>
            <a:r>
              <a:rPr lang="en-GB" b="1" noProof="1">
                <a:latin typeface="Consolas" pitchFamily="49" charset="0"/>
              </a:rPr>
              <a:t>public interface </a:t>
            </a:r>
            <a:r>
              <a:rPr lang="en-US" b="1">
                <a:latin typeface="Consolas" pitchFamily="49" charset="0"/>
              </a:rPr>
              <a:t>IIncomingMessage</a:t>
            </a:r>
            <a:endParaRPr lang="en-US" b="1" noProof="1">
              <a:latin typeface="Consolas" pitchFamily="49" charset="0"/>
            </a:endParaRPr>
          </a:p>
          <a:p>
            <a:r>
              <a:rPr lang="en-US" b="1" noProof="1">
                <a:latin typeface="Consolas" pitchFamily="49" charset="0"/>
              </a:rPr>
              <a:t>{</a:t>
            </a:r>
            <a:endParaRPr lang="en-US" b="1">
              <a:latin typeface="Consolas" pitchFamily="49" charset="0"/>
            </a:endParaRPr>
          </a:p>
          <a:p>
            <a:r>
              <a:rPr lang="en-US" b="1">
                <a:solidFill>
                  <a:schemeClr val="tx2"/>
                </a:solidFill>
                <a:latin typeface="Consolas" pitchFamily="49" charset="0"/>
              </a:rPr>
              <a:t>  </a:t>
            </a:r>
            <a:r>
              <a:rPr lang="en-US" b="1" noProof="1">
                <a:solidFill>
                  <a:schemeClr val="tx2"/>
                </a:solidFill>
                <a:latin typeface="Consolas" pitchFamily="49" charset="0"/>
              </a:rPr>
              <a:t>[OperationContract</a:t>
            </a:r>
            <a:r>
              <a:rPr lang="en-GB" b="1">
                <a:solidFill>
                  <a:schemeClr val="tx2"/>
                </a:solidFill>
                <a:latin typeface="Consolas" pitchFamily="49" charset="0"/>
              </a:rPr>
              <a:t>(IsOneWay=true)</a:t>
            </a:r>
            <a:r>
              <a:rPr lang="en-GB" b="1" noProof="1">
                <a:solidFill>
                  <a:schemeClr val="tx2"/>
                </a:solidFill>
                <a:latin typeface="Consolas" pitchFamily="49" charset="0"/>
              </a:rPr>
              <a:t>]</a:t>
            </a:r>
          </a:p>
          <a:p>
            <a:r>
              <a:rPr lang="en-US" b="1">
                <a:latin typeface="Consolas" pitchFamily="49" charset="0"/>
              </a:rPr>
              <a:t>  void SendMessage(string name</a:t>
            </a:r>
            <a:r>
              <a:rPr lang="en-US" b="1" noProof="1">
                <a:latin typeface="Consolas" pitchFamily="49" charset="0"/>
              </a:rPr>
              <a:t>)</a:t>
            </a:r>
            <a:r>
              <a:rPr lang="en-US" b="1">
                <a:latin typeface="Consolas" pitchFamily="49" charset="0"/>
              </a:rPr>
              <a:t>;</a:t>
            </a:r>
          </a:p>
          <a:p>
            <a:r>
              <a:rPr lang="en-US" b="1" noProof="1">
                <a:latin typeface="Consolas" pitchFamily="49" charset="0"/>
              </a:rPr>
              <a:t>}</a:t>
            </a:r>
            <a:endParaRPr lang="en-US" b="1">
              <a:latin typeface="Consolas" pitchFamily="49" charset="0"/>
            </a:endParaRPr>
          </a:p>
        </p:txBody>
      </p:sp>
      <p:sp>
        <p:nvSpPr>
          <p:cNvPr id="57347" name="Rectangle 3"/>
          <p:cNvSpPr>
            <a:spLocks noGrp="1" noChangeArrowheads="1"/>
          </p:cNvSpPr>
          <p:nvPr>
            <p:ph type="title"/>
          </p:nvPr>
        </p:nvSpPr>
        <p:spPr/>
        <p:txBody>
          <a:bodyPr/>
          <a:lstStyle/>
          <a:p>
            <a:r>
              <a:rPr lang="en-US"/>
              <a:t>Service Contract: OneWay</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52438" y="1676400"/>
            <a:ext cx="8440737" cy="3697288"/>
          </a:xfrm>
          <a:prstGeom prst="rect">
            <a:avLst/>
          </a:prstGeom>
          <a:solidFill>
            <a:schemeClr val="bg1"/>
          </a:solidFill>
          <a:ln w="12700" algn="ctr">
            <a:solidFill>
              <a:schemeClr val="tx1"/>
            </a:solidFill>
            <a:miter lim="800000"/>
            <a:headEnd/>
            <a:tailEnd/>
          </a:ln>
          <a:effectLst/>
        </p:spPr>
        <p:txBody>
          <a:bodyPr wrap="none" anchor="ctr"/>
          <a:lstStyle/>
          <a:p>
            <a:r>
              <a:rPr lang="en-GB" b="1" noProof="1">
                <a:solidFill>
                  <a:schemeClr val="tx2"/>
                </a:solidFill>
                <a:latin typeface="Consolas" pitchFamily="49" charset="0"/>
              </a:rPr>
              <a:t>[ServiceContract(CallbackContract=typeof(IOutgoingMessage))]</a:t>
            </a:r>
          </a:p>
          <a:p>
            <a:r>
              <a:rPr lang="en-GB" b="1" noProof="1">
                <a:latin typeface="Consolas" pitchFamily="49" charset="0"/>
              </a:rPr>
              <a:t>public interface </a:t>
            </a:r>
            <a:r>
              <a:rPr lang="en-US" b="1">
                <a:latin typeface="Consolas" pitchFamily="49" charset="0"/>
              </a:rPr>
              <a:t>IIncomingMessage</a:t>
            </a:r>
            <a:endParaRPr lang="en-US" b="1" noProof="1">
              <a:latin typeface="Consolas" pitchFamily="49" charset="0"/>
            </a:endParaRPr>
          </a:p>
          <a:p>
            <a:r>
              <a:rPr lang="en-US" b="1" noProof="1">
                <a:latin typeface="Consolas" pitchFamily="49" charset="0"/>
              </a:rPr>
              <a:t>{</a:t>
            </a:r>
            <a:endParaRPr lang="en-US" b="1">
              <a:latin typeface="Consolas" pitchFamily="49" charset="0"/>
            </a:endParaRPr>
          </a:p>
          <a:p>
            <a:r>
              <a:rPr lang="en-US" b="1">
                <a:solidFill>
                  <a:schemeClr val="tx2"/>
                </a:solidFill>
                <a:latin typeface="Consolas" pitchFamily="49" charset="0"/>
              </a:rPr>
              <a:t>  </a:t>
            </a:r>
            <a:r>
              <a:rPr lang="en-US" b="1" noProof="1">
                <a:latin typeface="Consolas" pitchFamily="49" charset="0"/>
              </a:rPr>
              <a:t>[OperationContract</a:t>
            </a:r>
            <a:r>
              <a:rPr lang="en-GB" b="1">
                <a:latin typeface="Consolas" pitchFamily="49" charset="0"/>
              </a:rPr>
              <a:t>(IsOneWay=true)</a:t>
            </a:r>
            <a:r>
              <a:rPr lang="en-GB" b="1" noProof="1">
                <a:latin typeface="Consolas" pitchFamily="49" charset="0"/>
              </a:rPr>
              <a:t>]</a:t>
            </a:r>
          </a:p>
          <a:p>
            <a:r>
              <a:rPr lang="en-US" b="1">
                <a:latin typeface="Consolas" pitchFamily="49" charset="0"/>
              </a:rPr>
              <a:t>  void SendMessage(string name</a:t>
            </a:r>
            <a:r>
              <a:rPr lang="en-US" b="1" noProof="1">
                <a:latin typeface="Consolas" pitchFamily="49" charset="0"/>
              </a:rPr>
              <a:t>)</a:t>
            </a:r>
            <a:r>
              <a:rPr lang="en-US" b="1">
                <a:latin typeface="Consolas" pitchFamily="49" charset="0"/>
              </a:rPr>
              <a:t>;</a:t>
            </a:r>
          </a:p>
          <a:p>
            <a:r>
              <a:rPr lang="en-US" b="1" noProof="1">
                <a:latin typeface="Consolas" pitchFamily="49" charset="0"/>
              </a:rPr>
              <a:t>}</a:t>
            </a:r>
            <a:endParaRPr lang="en-GB" b="1">
              <a:latin typeface="Consolas" pitchFamily="49" charset="0"/>
            </a:endParaRPr>
          </a:p>
          <a:p>
            <a:endParaRPr lang="en-GB" b="1">
              <a:latin typeface="Consolas" pitchFamily="49" charset="0"/>
            </a:endParaRPr>
          </a:p>
          <a:p>
            <a:r>
              <a:rPr lang="en-GB" b="1">
                <a:solidFill>
                  <a:schemeClr val="tx2"/>
                </a:solidFill>
                <a:latin typeface="Consolas" pitchFamily="49" charset="0"/>
              </a:rPr>
              <a:t>public interface IOutgoingMessage</a:t>
            </a:r>
          </a:p>
          <a:p>
            <a:r>
              <a:rPr lang="en-GB" b="1">
                <a:solidFill>
                  <a:schemeClr val="tx2"/>
                </a:solidFill>
                <a:latin typeface="Consolas" pitchFamily="49" charset="0"/>
              </a:rPr>
              <a:t>{</a:t>
            </a:r>
          </a:p>
          <a:p>
            <a:r>
              <a:rPr lang="en-GB" b="1">
                <a:solidFill>
                  <a:schemeClr val="tx2"/>
                </a:solidFill>
                <a:latin typeface="Consolas" pitchFamily="49" charset="0"/>
              </a:rPr>
              <a:t>    [OperationContract(IsOneWay=true)]</a:t>
            </a:r>
          </a:p>
          <a:p>
            <a:r>
              <a:rPr lang="en-GB" b="1">
                <a:solidFill>
                  <a:schemeClr val="tx2"/>
                </a:solidFill>
                <a:latin typeface="Consolas" pitchFamily="49" charset="0"/>
              </a:rPr>
              <a:t>    void ReceiveMessage(string s);</a:t>
            </a:r>
          </a:p>
          <a:p>
            <a:r>
              <a:rPr lang="en-GB" b="1">
                <a:solidFill>
                  <a:schemeClr val="tx2"/>
                </a:solidFill>
                <a:latin typeface="Consolas" pitchFamily="49" charset="0"/>
              </a:rPr>
              <a:t>}</a:t>
            </a:r>
            <a:endParaRPr lang="en-US" b="1">
              <a:solidFill>
                <a:schemeClr val="tx2"/>
              </a:solidFill>
              <a:latin typeface="Consolas" pitchFamily="49" charset="0"/>
            </a:endParaRPr>
          </a:p>
        </p:txBody>
      </p:sp>
      <p:sp>
        <p:nvSpPr>
          <p:cNvPr id="63491" name="Rectangle 3"/>
          <p:cNvSpPr>
            <a:spLocks noGrp="1" noChangeArrowheads="1"/>
          </p:cNvSpPr>
          <p:nvPr>
            <p:ph type="title"/>
          </p:nvPr>
        </p:nvSpPr>
        <p:spPr/>
        <p:txBody>
          <a:bodyPr/>
          <a:lstStyle/>
          <a:p>
            <a:r>
              <a:rPr lang="en-US"/>
              <a:t>Service Contract: Duplex</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452438" y="1052513"/>
            <a:ext cx="8216900" cy="2089150"/>
          </a:xfrm>
          <a:prstGeom prst="rect">
            <a:avLst/>
          </a:prstGeom>
          <a:solidFill>
            <a:schemeClr val="bg1"/>
          </a:solidFill>
          <a:ln w="12700" algn="ctr">
            <a:solidFill>
              <a:schemeClr val="tx1"/>
            </a:solidFill>
            <a:miter lim="800000"/>
            <a:headEnd/>
            <a:tailEnd/>
          </a:ln>
          <a:effectLst/>
        </p:spPr>
        <p:txBody>
          <a:bodyPr wrap="none" anchor="ctr"/>
          <a:lstStyle/>
          <a:p>
            <a:r>
              <a:rPr lang="en-GB" b="1" noProof="1">
                <a:latin typeface="Consolas" pitchFamily="49" charset="0"/>
              </a:rPr>
              <a:t>[ServiceContract]</a:t>
            </a:r>
          </a:p>
          <a:p>
            <a:r>
              <a:rPr lang="en-GB" b="1" noProof="1">
                <a:latin typeface="Consolas" pitchFamily="49" charset="0"/>
              </a:rPr>
              <a:t>public interface </a:t>
            </a:r>
            <a:r>
              <a:rPr lang="en-US" b="1" dirty="0" err="1">
                <a:latin typeface="Consolas" pitchFamily="49" charset="0"/>
              </a:rPr>
              <a:t>IHello</a:t>
            </a:r>
            <a:endParaRPr lang="en-US" b="1" noProof="1">
              <a:latin typeface="Consolas" pitchFamily="49" charset="0"/>
            </a:endParaRPr>
          </a:p>
          <a:p>
            <a:r>
              <a:rPr lang="en-US" b="1" noProof="1">
                <a:latin typeface="Consolas" pitchFamily="49" charset="0"/>
              </a:rPr>
              <a:t>{</a:t>
            </a:r>
            <a:endParaRPr lang="en-US" b="1" dirty="0">
              <a:latin typeface="Consolas" pitchFamily="49" charset="0"/>
            </a:endParaRPr>
          </a:p>
          <a:p>
            <a:r>
              <a:rPr lang="en-US" b="1" dirty="0">
                <a:latin typeface="Consolas" pitchFamily="49" charset="0"/>
              </a:rPr>
              <a:t>  </a:t>
            </a:r>
            <a:r>
              <a:rPr lang="en-US" b="1" noProof="1">
                <a:latin typeface="Consolas" pitchFamily="49" charset="0"/>
              </a:rPr>
              <a:t>[OperationContract]</a:t>
            </a:r>
            <a:endParaRPr lang="en-US" b="1" dirty="0">
              <a:latin typeface="Consolas" pitchFamily="49" charset="0"/>
            </a:endParaRPr>
          </a:p>
          <a:p>
            <a:r>
              <a:rPr lang="en-US" b="1" dirty="0">
                <a:solidFill>
                  <a:schemeClr val="tx2"/>
                </a:solidFill>
                <a:latin typeface="Consolas" pitchFamily="49" charset="0"/>
              </a:rPr>
              <a:t>  </a:t>
            </a:r>
            <a:r>
              <a:rPr lang="en-US" b="1" noProof="1">
                <a:solidFill>
                  <a:schemeClr val="tx2"/>
                </a:solidFill>
                <a:latin typeface="Consolas" pitchFamily="49" charset="0"/>
              </a:rPr>
              <a:t>[</a:t>
            </a:r>
            <a:r>
              <a:rPr lang="en-GB" b="1" dirty="0" smtClean="0">
                <a:solidFill>
                  <a:schemeClr val="tx2"/>
                </a:solidFill>
                <a:latin typeface="Consolas" pitchFamily="49" charset="0"/>
              </a:rPr>
              <a:t>Fault</a:t>
            </a:r>
            <a:r>
              <a:rPr lang="en-GB" b="1" noProof="1" smtClean="0">
                <a:solidFill>
                  <a:schemeClr val="tx2"/>
                </a:solidFill>
                <a:latin typeface="Consolas" pitchFamily="49" charset="0"/>
              </a:rPr>
              <a:t>Contract</a:t>
            </a:r>
            <a:r>
              <a:rPr lang="en-GB" b="1" dirty="0" smtClean="0">
                <a:solidFill>
                  <a:schemeClr val="tx2"/>
                </a:solidFill>
                <a:latin typeface="Consolas" pitchFamily="49" charset="0"/>
              </a:rPr>
              <a:t>(</a:t>
            </a:r>
            <a:r>
              <a:rPr lang="en-GB" b="1" dirty="0" err="1" smtClean="0">
                <a:solidFill>
                  <a:schemeClr val="tx2"/>
                </a:solidFill>
                <a:latin typeface="Consolas" pitchFamily="49" charset="0"/>
              </a:rPr>
              <a:t>typeof</a:t>
            </a:r>
            <a:r>
              <a:rPr lang="en-GB" b="1" dirty="0" smtClean="0">
                <a:solidFill>
                  <a:schemeClr val="tx2"/>
                </a:solidFill>
                <a:latin typeface="Consolas" pitchFamily="49" charset="0"/>
              </a:rPr>
              <a:t>(</a:t>
            </a:r>
            <a:r>
              <a:rPr lang="en-GB" b="1" dirty="0" err="1" smtClean="0">
                <a:solidFill>
                  <a:schemeClr val="tx2"/>
                </a:solidFill>
                <a:latin typeface="Consolas" pitchFamily="49" charset="0"/>
              </a:rPr>
              <a:t>InvalidNameException</a:t>
            </a:r>
            <a:r>
              <a:rPr lang="en-GB" b="1" dirty="0">
                <a:solidFill>
                  <a:schemeClr val="tx2"/>
                </a:solidFill>
                <a:latin typeface="Consolas" pitchFamily="49" charset="0"/>
              </a:rPr>
              <a:t>))</a:t>
            </a:r>
            <a:r>
              <a:rPr lang="en-GB" b="1" noProof="1">
                <a:solidFill>
                  <a:schemeClr val="tx2"/>
                </a:solidFill>
                <a:latin typeface="Consolas" pitchFamily="49" charset="0"/>
              </a:rPr>
              <a:t>]</a:t>
            </a:r>
          </a:p>
          <a:p>
            <a:r>
              <a:rPr lang="en-US" b="1" dirty="0">
                <a:latin typeface="Consolas" pitchFamily="49" charset="0"/>
              </a:rPr>
              <a:t>  string Hello(string name</a:t>
            </a:r>
            <a:r>
              <a:rPr lang="en-US" b="1" noProof="1">
                <a:latin typeface="Consolas" pitchFamily="49" charset="0"/>
              </a:rPr>
              <a:t>)</a:t>
            </a:r>
            <a:r>
              <a:rPr lang="en-US" b="1" dirty="0">
                <a:latin typeface="Consolas" pitchFamily="49" charset="0"/>
              </a:rPr>
              <a:t>;</a:t>
            </a:r>
          </a:p>
          <a:p>
            <a:r>
              <a:rPr lang="en-US" b="1" noProof="1">
                <a:latin typeface="Consolas" pitchFamily="49" charset="0"/>
              </a:rPr>
              <a:t>}</a:t>
            </a:r>
            <a:endParaRPr lang="en-US" b="1" dirty="0">
              <a:latin typeface="Consolas" pitchFamily="49" charset="0"/>
            </a:endParaRPr>
          </a:p>
        </p:txBody>
      </p:sp>
      <p:sp>
        <p:nvSpPr>
          <p:cNvPr id="69635" name="Rectangle 3"/>
          <p:cNvSpPr>
            <a:spLocks noGrp="1" noChangeArrowheads="1"/>
          </p:cNvSpPr>
          <p:nvPr>
            <p:ph type="title"/>
          </p:nvPr>
        </p:nvSpPr>
        <p:spPr/>
        <p:txBody>
          <a:bodyPr/>
          <a:lstStyle/>
          <a:p>
            <a:r>
              <a:rPr lang="en-US"/>
              <a:t>Service Contract: Faults</a:t>
            </a:r>
          </a:p>
        </p:txBody>
      </p:sp>
      <p:sp>
        <p:nvSpPr>
          <p:cNvPr id="69636" name="Rectangle 4"/>
          <p:cNvSpPr>
            <a:spLocks noChangeArrowheads="1"/>
          </p:cNvSpPr>
          <p:nvPr/>
        </p:nvSpPr>
        <p:spPr bwMode="auto">
          <a:xfrm>
            <a:off x="452438" y="3429001"/>
            <a:ext cx="8216900" cy="2286015"/>
          </a:xfrm>
          <a:prstGeom prst="rect">
            <a:avLst/>
          </a:prstGeom>
          <a:solidFill>
            <a:schemeClr val="bg1"/>
          </a:solidFill>
          <a:ln w="12700" algn="ctr">
            <a:solidFill>
              <a:schemeClr val="tx1"/>
            </a:solidFill>
            <a:miter lim="800000"/>
            <a:headEnd/>
            <a:tailEnd/>
          </a:ln>
          <a:effectLst/>
        </p:spPr>
        <p:txBody>
          <a:bodyPr wrap="none" anchor="ctr"/>
          <a:lstStyle/>
          <a:p>
            <a:r>
              <a:rPr lang="en-US" b="1" dirty="0">
                <a:latin typeface="Consolas" pitchFamily="49" charset="0"/>
              </a:rPr>
              <a:t>public string Hello(string name</a:t>
            </a:r>
            <a:r>
              <a:rPr lang="en-US" b="1" noProof="1">
                <a:latin typeface="Consolas" pitchFamily="49" charset="0"/>
              </a:rPr>
              <a:t>)</a:t>
            </a:r>
            <a:endParaRPr lang="en-US" b="1" dirty="0">
              <a:latin typeface="Consolas" pitchFamily="49" charset="0"/>
            </a:endParaRPr>
          </a:p>
          <a:p>
            <a:r>
              <a:rPr lang="en-US" b="1" dirty="0" smtClean="0">
                <a:latin typeface="Consolas" pitchFamily="49" charset="0"/>
              </a:rPr>
              <a:t>{</a:t>
            </a:r>
          </a:p>
          <a:p>
            <a:r>
              <a:rPr lang="en-US" b="1" dirty="0" smtClean="0">
                <a:latin typeface="Consolas" pitchFamily="49" charset="0"/>
              </a:rPr>
              <a:t>    if(name != “Dave”)</a:t>
            </a:r>
          </a:p>
          <a:p>
            <a:r>
              <a:rPr lang="en-US" b="1" dirty="0" smtClean="0">
                <a:latin typeface="Consolas" pitchFamily="49" charset="0"/>
              </a:rPr>
              <a:t>    {</a:t>
            </a:r>
            <a:endParaRPr lang="en-US" b="1" dirty="0">
              <a:latin typeface="Consolas" pitchFamily="49" charset="0"/>
            </a:endParaRPr>
          </a:p>
          <a:p>
            <a:r>
              <a:rPr lang="en-GB" b="1" dirty="0" smtClean="0">
                <a:solidFill>
                  <a:schemeClr val="tx2"/>
                </a:solidFill>
                <a:latin typeface="Consolas" pitchFamily="49" charset="0"/>
              </a:rPr>
              <a:t>        throw new </a:t>
            </a:r>
            <a:r>
              <a:rPr lang="en-GB" b="1" dirty="0" err="1" smtClean="0">
                <a:solidFill>
                  <a:schemeClr val="tx2"/>
                </a:solidFill>
                <a:latin typeface="Consolas" pitchFamily="49" charset="0"/>
              </a:rPr>
              <a:t>FaultException</a:t>
            </a:r>
            <a:r>
              <a:rPr lang="en-GB" b="1" dirty="0" smtClean="0">
                <a:solidFill>
                  <a:schemeClr val="tx2"/>
                </a:solidFill>
                <a:latin typeface="Consolas" pitchFamily="49" charset="0"/>
              </a:rPr>
              <a:t>&lt;</a:t>
            </a:r>
            <a:r>
              <a:rPr lang="en-GB" b="1" dirty="0" err="1" smtClean="0">
                <a:solidFill>
                  <a:schemeClr val="tx2"/>
                </a:solidFill>
                <a:latin typeface="Consolas" pitchFamily="49" charset="0"/>
              </a:rPr>
              <a:t>InvalidNameException</a:t>
            </a:r>
            <a:r>
              <a:rPr lang="en-GB" b="1" dirty="0" smtClean="0">
                <a:solidFill>
                  <a:schemeClr val="tx2"/>
                </a:solidFill>
                <a:latin typeface="Consolas" pitchFamily="49" charset="0"/>
              </a:rPr>
              <a:t>&gt;(</a:t>
            </a:r>
          </a:p>
          <a:p>
            <a:r>
              <a:rPr lang="en-GB" b="1" dirty="0" smtClean="0">
                <a:solidFill>
                  <a:schemeClr val="tx2"/>
                </a:solidFill>
                <a:latin typeface="Consolas" pitchFamily="49" charset="0"/>
              </a:rPr>
              <a:t>            new </a:t>
            </a:r>
            <a:r>
              <a:rPr lang="en-GB" b="1" dirty="0" err="1" smtClean="0">
                <a:solidFill>
                  <a:schemeClr val="tx2"/>
                </a:solidFill>
                <a:latin typeface="Consolas" pitchFamily="49" charset="0"/>
              </a:rPr>
              <a:t>InvalidNameException</a:t>
            </a:r>
            <a:r>
              <a:rPr lang="en-GB" b="1" dirty="0" smtClean="0">
                <a:solidFill>
                  <a:schemeClr val="tx2"/>
                </a:solidFill>
                <a:latin typeface="Consolas" pitchFamily="49" charset="0"/>
              </a:rPr>
              <a:t>(“Wrong name"));</a:t>
            </a:r>
            <a:endParaRPr lang="en-US" b="1" dirty="0">
              <a:solidFill>
                <a:schemeClr val="tx2"/>
              </a:solidFill>
              <a:latin typeface="Consolas" pitchFamily="49" charset="0"/>
            </a:endParaRPr>
          </a:p>
          <a:p>
            <a:r>
              <a:rPr lang="en-US" b="1" dirty="0" smtClean="0">
                <a:latin typeface="Consolas" pitchFamily="49" charset="0"/>
              </a:rPr>
              <a:t>    }</a:t>
            </a:r>
            <a:endParaRPr lang="en-US" b="1" dirty="0">
              <a:latin typeface="Consolas" pitchFamily="49" charset="0"/>
            </a:endParaRPr>
          </a:p>
          <a:p>
            <a:r>
              <a:rPr lang="en-US" b="1" dirty="0">
                <a:latin typeface="Consolas" pitchFamily="49" charset="0"/>
              </a:rPr>
              <a:t>}</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52438" y="1196975"/>
            <a:ext cx="8216900" cy="1943100"/>
          </a:xfrm>
          <a:prstGeom prst="rect">
            <a:avLst/>
          </a:prstGeom>
          <a:solidFill>
            <a:schemeClr val="bg1"/>
          </a:solidFill>
          <a:ln w="12700" algn="ctr">
            <a:solidFill>
              <a:schemeClr val="tx1"/>
            </a:solidFill>
            <a:miter lim="800000"/>
            <a:headEnd/>
            <a:tailEnd/>
          </a:ln>
          <a:effectLst/>
        </p:spPr>
        <p:txBody>
          <a:bodyPr wrap="none" anchor="ctr"/>
          <a:lstStyle/>
          <a:p>
            <a:r>
              <a:rPr lang="en-GB" b="1" noProof="1">
                <a:latin typeface="Consolas" pitchFamily="49" charset="0"/>
              </a:rPr>
              <a:t>[ServiceContract]</a:t>
            </a:r>
          </a:p>
          <a:p>
            <a:r>
              <a:rPr lang="en-GB" b="1" noProof="1">
                <a:latin typeface="Consolas" pitchFamily="49" charset="0"/>
              </a:rPr>
              <a:t>public interface </a:t>
            </a:r>
            <a:r>
              <a:rPr lang="en-US" b="1">
                <a:latin typeface="Consolas" pitchFamily="49" charset="0"/>
              </a:rPr>
              <a:t>IHello</a:t>
            </a:r>
            <a:endParaRPr lang="en-US" b="1" noProof="1">
              <a:latin typeface="Consolas" pitchFamily="49" charset="0"/>
            </a:endParaRPr>
          </a:p>
          <a:p>
            <a:r>
              <a:rPr lang="en-US" b="1" noProof="1">
                <a:latin typeface="Consolas" pitchFamily="49" charset="0"/>
              </a:rPr>
              <a:t>{</a:t>
            </a:r>
            <a:endParaRPr lang="en-US" b="1">
              <a:latin typeface="Consolas" pitchFamily="49" charset="0"/>
            </a:endParaRPr>
          </a:p>
          <a:p>
            <a:r>
              <a:rPr lang="en-US" b="1">
                <a:latin typeface="Consolas" pitchFamily="49" charset="0"/>
              </a:rPr>
              <a:t>  </a:t>
            </a:r>
            <a:r>
              <a:rPr lang="en-US" b="1" noProof="1">
                <a:latin typeface="Consolas" pitchFamily="49" charset="0"/>
              </a:rPr>
              <a:t>[OperationContract]</a:t>
            </a:r>
          </a:p>
          <a:p>
            <a:r>
              <a:rPr lang="en-US" b="1">
                <a:latin typeface="Consolas" pitchFamily="49" charset="0"/>
              </a:rPr>
              <a:t>  string Hello(HelloMessage msg</a:t>
            </a:r>
            <a:r>
              <a:rPr lang="en-US" b="1" noProof="1">
                <a:latin typeface="Consolas" pitchFamily="49" charset="0"/>
              </a:rPr>
              <a:t>)</a:t>
            </a:r>
            <a:r>
              <a:rPr lang="en-US" b="1">
                <a:latin typeface="Consolas" pitchFamily="49" charset="0"/>
              </a:rPr>
              <a:t>;</a:t>
            </a:r>
          </a:p>
          <a:p>
            <a:r>
              <a:rPr lang="en-US" b="1" noProof="1">
                <a:latin typeface="Consolas" pitchFamily="49" charset="0"/>
              </a:rPr>
              <a:t>}</a:t>
            </a:r>
            <a:endParaRPr lang="en-US" b="1">
              <a:latin typeface="Consolas" pitchFamily="49" charset="0"/>
            </a:endParaRPr>
          </a:p>
        </p:txBody>
      </p:sp>
      <p:sp>
        <p:nvSpPr>
          <p:cNvPr id="73731" name="Rectangle 3"/>
          <p:cNvSpPr>
            <a:spLocks noGrp="1" noChangeArrowheads="1"/>
          </p:cNvSpPr>
          <p:nvPr>
            <p:ph type="title"/>
          </p:nvPr>
        </p:nvSpPr>
        <p:spPr/>
        <p:txBody>
          <a:bodyPr/>
          <a:lstStyle/>
          <a:p>
            <a:r>
              <a:rPr lang="en-US"/>
              <a:t>Data Contract</a:t>
            </a:r>
          </a:p>
        </p:txBody>
      </p:sp>
      <p:sp>
        <p:nvSpPr>
          <p:cNvPr id="73732" name="Rectangle 4"/>
          <p:cNvSpPr>
            <a:spLocks noChangeArrowheads="1"/>
          </p:cNvSpPr>
          <p:nvPr/>
        </p:nvSpPr>
        <p:spPr bwMode="auto">
          <a:xfrm>
            <a:off x="452438" y="3500438"/>
            <a:ext cx="8216900" cy="3097212"/>
          </a:xfrm>
          <a:prstGeom prst="rect">
            <a:avLst/>
          </a:prstGeom>
          <a:solidFill>
            <a:schemeClr val="bg1"/>
          </a:solidFill>
          <a:ln w="12700" algn="ctr">
            <a:solidFill>
              <a:schemeClr val="tx1"/>
            </a:solidFill>
            <a:miter lim="800000"/>
            <a:headEnd/>
            <a:tailEnd/>
          </a:ln>
          <a:effectLst/>
        </p:spPr>
        <p:txBody>
          <a:bodyPr wrap="none" anchor="ctr"/>
          <a:lstStyle/>
          <a:p>
            <a:r>
              <a:rPr lang="en-GB" b="1" dirty="0">
                <a:solidFill>
                  <a:schemeClr val="tx2"/>
                </a:solidFill>
                <a:latin typeface="Consolas" pitchFamily="49" charset="0"/>
              </a:rPr>
              <a:t>[</a:t>
            </a:r>
            <a:r>
              <a:rPr lang="en-GB" b="1" dirty="0" err="1">
                <a:solidFill>
                  <a:schemeClr val="tx2"/>
                </a:solidFill>
                <a:latin typeface="Consolas" pitchFamily="49" charset="0"/>
              </a:rPr>
              <a:t>DataContract</a:t>
            </a:r>
            <a:r>
              <a:rPr lang="en-GB" b="1" dirty="0">
                <a:solidFill>
                  <a:schemeClr val="tx2"/>
                </a:solidFill>
                <a:latin typeface="Consolas" pitchFamily="49" charset="0"/>
              </a:rPr>
              <a:t>]</a:t>
            </a:r>
          </a:p>
          <a:p>
            <a:r>
              <a:rPr lang="en-GB" b="1" noProof="1">
                <a:latin typeface="Consolas" pitchFamily="49" charset="0"/>
              </a:rPr>
              <a:t>public </a:t>
            </a:r>
            <a:r>
              <a:rPr lang="en-US" b="1" dirty="0">
                <a:latin typeface="Consolas" pitchFamily="49" charset="0"/>
              </a:rPr>
              <a:t>class</a:t>
            </a:r>
            <a:r>
              <a:rPr lang="en-US" b="1" noProof="1">
                <a:latin typeface="Consolas" pitchFamily="49" charset="0"/>
              </a:rPr>
              <a:t> </a:t>
            </a:r>
            <a:r>
              <a:rPr lang="en-US" b="1" dirty="0" err="1">
                <a:latin typeface="Consolas" pitchFamily="49" charset="0"/>
              </a:rPr>
              <a:t>HelloMessage</a:t>
            </a:r>
            <a:endParaRPr lang="en-US" b="1" noProof="1">
              <a:latin typeface="Consolas" pitchFamily="49" charset="0"/>
            </a:endParaRPr>
          </a:p>
          <a:p>
            <a:r>
              <a:rPr lang="en-US" b="1" noProof="1">
                <a:latin typeface="Consolas" pitchFamily="49" charset="0"/>
              </a:rPr>
              <a:t>{</a:t>
            </a:r>
            <a:endParaRPr lang="en-GB" b="1" dirty="0">
              <a:latin typeface="Consolas" pitchFamily="49" charset="0"/>
            </a:endParaRPr>
          </a:p>
          <a:p>
            <a:r>
              <a:rPr lang="en-GB" b="1" dirty="0">
                <a:solidFill>
                  <a:schemeClr val="tx2"/>
                </a:solidFill>
                <a:latin typeface="Consolas" pitchFamily="49" charset="0"/>
              </a:rPr>
              <a:t>  [</a:t>
            </a:r>
            <a:r>
              <a:rPr lang="en-GB" b="1" dirty="0" err="1" smtClean="0">
                <a:solidFill>
                  <a:schemeClr val="tx2"/>
                </a:solidFill>
                <a:latin typeface="Consolas" pitchFamily="49" charset="0"/>
              </a:rPr>
              <a:t>DataMember</a:t>
            </a:r>
            <a:r>
              <a:rPr lang="en-GB" b="1" dirty="0" smtClean="0">
                <a:solidFill>
                  <a:schemeClr val="tx2"/>
                </a:solidFill>
                <a:latin typeface="Consolas" pitchFamily="49" charset="0"/>
              </a:rPr>
              <a:t>(Name=“From”)]</a:t>
            </a:r>
            <a:endParaRPr lang="en-GB" b="1" dirty="0">
              <a:solidFill>
                <a:schemeClr val="tx2"/>
              </a:solidFill>
              <a:latin typeface="Consolas" pitchFamily="49" charset="0"/>
            </a:endParaRPr>
          </a:p>
          <a:p>
            <a:r>
              <a:rPr lang="en-GB" b="1" dirty="0">
                <a:latin typeface="Consolas" pitchFamily="49" charset="0"/>
              </a:rPr>
              <a:t>  public string from;</a:t>
            </a:r>
          </a:p>
          <a:p>
            <a:r>
              <a:rPr lang="en-GB" b="1" dirty="0">
                <a:solidFill>
                  <a:schemeClr val="tx2"/>
                </a:solidFill>
                <a:latin typeface="Consolas" pitchFamily="49" charset="0"/>
              </a:rPr>
              <a:t>  [</a:t>
            </a:r>
            <a:r>
              <a:rPr lang="en-GB" b="1" dirty="0" err="1" smtClean="0">
                <a:solidFill>
                  <a:schemeClr val="tx2"/>
                </a:solidFill>
                <a:latin typeface="Consolas" pitchFamily="49" charset="0"/>
              </a:rPr>
              <a:t>DataMember</a:t>
            </a:r>
            <a:r>
              <a:rPr lang="en-GB" b="1" dirty="0" smtClean="0">
                <a:solidFill>
                  <a:schemeClr val="tx2"/>
                </a:solidFill>
                <a:latin typeface="Consolas" pitchFamily="49" charset="0"/>
              </a:rPr>
              <a:t>(Name=“From”, </a:t>
            </a:r>
            <a:r>
              <a:rPr lang="en-GB" b="1" dirty="0" err="1" smtClean="0">
                <a:solidFill>
                  <a:schemeClr val="tx2"/>
                </a:solidFill>
                <a:latin typeface="Consolas" pitchFamily="49" charset="0"/>
              </a:rPr>
              <a:t>IsRequired</a:t>
            </a:r>
            <a:r>
              <a:rPr lang="en-GB" b="1" smtClean="0">
                <a:solidFill>
                  <a:schemeClr val="tx2"/>
                </a:solidFill>
                <a:latin typeface="Consolas" pitchFamily="49" charset="0"/>
              </a:rPr>
              <a:t>=true)]</a:t>
            </a:r>
            <a:endParaRPr lang="en-GB" b="1" dirty="0">
              <a:solidFill>
                <a:schemeClr val="tx2"/>
              </a:solidFill>
              <a:latin typeface="Consolas" pitchFamily="49" charset="0"/>
            </a:endParaRPr>
          </a:p>
          <a:p>
            <a:r>
              <a:rPr lang="en-GB" b="1" dirty="0">
                <a:latin typeface="Consolas" pitchFamily="49" charset="0"/>
              </a:rPr>
              <a:t>  public string to;</a:t>
            </a:r>
          </a:p>
          <a:p>
            <a:r>
              <a:rPr lang="en-GB" b="1" dirty="0">
                <a:solidFill>
                  <a:schemeClr val="tx2"/>
                </a:solidFill>
                <a:latin typeface="Consolas" pitchFamily="49" charset="0"/>
              </a:rPr>
              <a:t>  [</a:t>
            </a:r>
            <a:r>
              <a:rPr lang="en-GB" b="1" dirty="0" err="1">
                <a:solidFill>
                  <a:schemeClr val="tx2"/>
                </a:solidFill>
                <a:latin typeface="Consolas" pitchFamily="49" charset="0"/>
              </a:rPr>
              <a:t>DataMember</a:t>
            </a:r>
            <a:r>
              <a:rPr lang="en-GB" b="1" dirty="0">
                <a:solidFill>
                  <a:schemeClr val="tx2"/>
                </a:solidFill>
                <a:latin typeface="Consolas" pitchFamily="49" charset="0"/>
              </a:rPr>
              <a:t>]</a:t>
            </a:r>
          </a:p>
          <a:p>
            <a:r>
              <a:rPr lang="en-GB" b="1" dirty="0">
                <a:latin typeface="Consolas" pitchFamily="49" charset="0"/>
              </a:rPr>
              <a:t>  public string message;</a:t>
            </a:r>
            <a:endParaRPr lang="en-US" b="1" dirty="0">
              <a:latin typeface="Consolas" pitchFamily="49" charset="0"/>
            </a:endParaRPr>
          </a:p>
          <a:p>
            <a:r>
              <a:rPr lang="en-US" b="1" noProof="1">
                <a:latin typeface="Consolas" pitchFamily="49" charset="0"/>
              </a:rPr>
              <a:t>}</a:t>
            </a:r>
            <a:endParaRPr lang="en-US" b="1" dirty="0">
              <a:latin typeface="Consolas" pitchFamily="49"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Pattern</a:t>
            </a:r>
            <a:endParaRPr lang="en-IN" dirty="0"/>
          </a:p>
        </p:txBody>
      </p:sp>
      <p:sp>
        <p:nvSpPr>
          <p:cNvPr id="3" name="Content Placeholder 2"/>
          <p:cNvSpPr>
            <a:spLocks noGrp="1"/>
          </p:cNvSpPr>
          <p:nvPr>
            <p:ph idx="1"/>
          </p:nvPr>
        </p:nvSpPr>
        <p:spPr>
          <a:xfrm>
            <a:off x="107950" y="1584325"/>
            <a:ext cx="8915400" cy="1865126"/>
          </a:xfrm>
        </p:spPr>
        <p:txBody>
          <a:bodyPr/>
          <a:lstStyle/>
          <a:p>
            <a:r>
              <a:rPr lang="en-US" dirty="0">
                <a:effectLst/>
              </a:rPr>
              <a:t>Message is the packet of data which contains important information. WCF uses these messages to transfer information from Source to destination.</a:t>
            </a:r>
            <a:endParaRPr lang="en-IN" dirty="0"/>
          </a:p>
        </p:txBody>
      </p:sp>
    </p:spTree>
    <p:extLst>
      <p:ext uri="{BB962C8B-B14F-4D97-AF65-F5344CB8AC3E}">
        <p14:creationId xmlns:p14="http://schemas.microsoft.com/office/powerpoint/2010/main" val="12627464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smtClean="0"/>
              <a:t>What is WCF?</a:t>
            </a:r>
          </a:p>
        </p:txBody>
      </p:sp>
      <p:sp>
        <p:nvSpPr>
          <p:cNvPr id="5" name="Content Placeholder 4"/>
          <p:cNvSpPr>
            <a:spLocks noGrp="1"/>
          </p:cNvSpPr>
          <p:nvPr>
            <p:ph idx="1"/>
          </p:nvPr>
        </p:nvSpPr>
        <p:spPr>
          <a:xfrm>
            <a:off x="228600" y="908720"/>
            <a:ext cx="8915400" cy="5853910"/>
          </a:xfrm>
        </p:spPr>
        <p:txBody>
          <a:bodyPr/>
          <a:lstStyle/>
          <a:p>
            <a:r>
              <a:rPr lang="en-US" dirty="0">
                <a:effectLst/>
              </a:rPr>
              <a:t>Windows Communication Foundation (WCF) is a framework for building service-oriented applications</a:t>
            </a:r>
            <a:r>
              <a:rPr lang="en-US" dirty="0" smtClean="0">
                <a:effectLst/>
              </a:rPr>
              <a:t>.</a:t>
            </a:r>
          </a:p>
          <a:p>
            <a:r>
              <a:rPr lang="en-US" dirty="0" smtClean="0">
                <a:effectLst/>
              </a:rPr>
              <a:t> </a:t>
            </a:r>
            <a:r>
              <a:rPr lang="en-US" dirty="0">
                <a:effectLst/>
              </a:rPr>
              <a:t>Using WCF, you can send data as asynchronous messages from one service endpoint to another</a:t>
            </a:r>
            <a:r>
              <a:rPr lang="en-US" dirty="0" smtClean="0">
                <a:effectLst/>
              </a:rPr>
              <a:t>.</a:t>
            </a:r>
          </a:p>
          <a:p>
            <a:r>
              <a:rPr lang="en-US" dirty="0" smtClean="0">
                <a:effectLst/>
              </a:rPr>
              <a:t> A service endpoint can be part of a continuously available service hosted by IIS, or it can be a service hosted in an application. </a:t>
            </a:r>
          </a:p>
          <a:p>
            <a:r>
              <a:rPr lang="en-US" dirty="0" smtClean="0">
                <a:effectLst/>
              </a:rPr>
              <a:t>The messages can be as simple as a single character or word sent as XML, or as complex as a stream of binary data.</a:t>
            </a: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Pattern</a:t>
            </a:r>
            <a:endParaRPr lang="en-IN" dirty="0"/>
          </a:p>
        </p:txBody>
      </p:sp>
      <p:sp>
        <p:nvSpPr>
          <p:cNvPr id="3" name="Content Placeholder 2"/>
          <p:cNvSpPr>
            <a:spLocks noGrp="1"/>
          </p:cNvSpPr>
          <p:nvPr>
            <p:ph idx="1"/>
          </p:nvPr>
        </p:nvSpPr>
        <p:spPr>
          <a:xfrm>
            <a:off x="107950" y="1196753"/>
            <a:ext cx="8915400" cy="5262979"/>
          </a:xfrm>
        </p:spPr>
        <p:txBody>
          <a:bodyPr/>
          <a:lstStyle/>
          <a:p>
            <a:r>
              <a:rPr lang="en-US" b="1" dirty="0">
                <a:effectLst/>
              </a:rPr>
              <a:t>Simplex</a:t>
            </a:r>
            <a:r>
              <a:rPr lang="en-US" dirty="0">
                <a:effectLst/>
              </a:rPr>
              <a:t> - It is one way communication. Source will send message to target, but target will not respond to the message.</a:t>
            </a:r>
          </a:p>
          <a:p>
            <a:r>
              <a:rPr lang="en-US" b="1" dirty="0">
                <a:effectLst/>
              </a:rPr>
              <a:t>Request/Replay</a:t>
            </a:r>
            <a:r>
              <a:rPr lang="en-US" dirty="0">
                <a:effectLst/>
              </a:rPr>
              <a:t> - It is two way communications, when source send message to the target, it will resend response message to the source. But at a time only one can send a message</a:t>
            </a:r>
          </a:p>
          <a:p>
            <a:r>
              <a:rPr lang="en-US" b="1" dirty="0">
                <a:effectLst/>
              </a:rPr>
              <a:t>Duplex</a:t>
            </a:r>
            <a:r>
              <a:rPr lang="en-US" dirty="0">
                <a:effectLst/>
              </a:rPr>
              <a:t> - It is two way communication, both source and target can send and receive message </a:t>
            </a:r>
            <a:r>
              <a:rPr lang="en-US" dirty="0" smtClean="0">
                <a:effectLst/>
              </a:rPr>
              <a:t>simultaneously.</a:t>
            </a:r>
            <a:endParaRPr lang="en-US" dirty="0">
              <a:effectLst/>
            </a:endParaRPr>
          </a:p>
        </p:txBody>
      </p:sp>
    </p:spTree>
    <p:extLst>
      <p:ext uri="{BB962C8B-B14F-4D97-AF65-F5344CB8AC3E}">
        <p14:creationId xmlns:p14="http://schemas.microsoft.com/office/powerpoint/2010/main" val="154783817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Message Pattern</a:t>
            </a:r>
            <a:endParaRPr lang="en-IN" dirty="0"/>
          </a:p>
        </p:txBody>
      </p:sp>
      <p:sp>
        <p:nvSpPr>
          <p:cNvPr id="3" name="Content Placeholder 2"/>
          <p:cNvSpPr>
            <a:spLocks noGrp="1"/>
          </p:cNvSpPr>
          <p:nvPr>
            <p:ph idx="1"/>
          </p:nvPr>
        </p:nvSpPr>
        <p:spPr>
          <a:xfrm>
            <a:off x="107950" y="1196753"/>
            <a:ext cx="8915400" cy="4967514"/>
          </a:xfrm>
        </p:spPr>
        <p:txBody>
          <a:bodyPr/>
          <a:lstStyle/>
          <a:p>
            <a:r>
              <a:rPr lang="en-US" dirty="0">
                <a:effectLst/>
              </a:rPr>
              <a:t>Most of the time developer will concentrate more on developing the </a:t>
            </a:r>
            <a:r>
              <a:rPr lang="en-US" dirty="0" err="1">
                <a:effectLst/>
              </a:rPr>
              <a:t>DataContract</a:t>
            </a:r>
            <a:r>
              <a:rPr lang="en-US" dirty="0">
                <a:effectLst/>
              </a:rPr>
              <a:t>, Serializing the data, etc. </a:t>
            </a:r>
            <a:endParaRPr lang="en-US" dirty="0" smtClean="0">
              <a:effectLst/>
            </a:endParaRPr>
          </a:p>
          <a:p>
            <a:r>
              <a:rPr lang="en-US" dirty="0" smtClean="0">
                <a:effectLst/>
              </a:rPr>
              <a:t>WCF </a:t>
            </a:r>
            <a:r>
              <a:rPr lang="en-US" dirty="0">
                <a:effectLst/>
              </a:rPr>
              <a:t>will automatically take care of message</a:t>
            </a:r>
            <a:r>
              <a:rPr lang="en-US" dirty="0" smtClean="0">
                <a:effectLst/>
              </a:rPr>
              <a:t>.</a:t>
            </a:r>
          </a:p>
          <a:p>
            <a:r>
              <a:rPr lang="en-US" dirty="0" smtClean="0">
                <a:effectLst/>
              </a:rPr>
              <a:t>On </a:t>
            </a:r>
            <a:r>
              <a:rPr lang="en-US" dirty="0">
                <a:effectLst/>
              </a:rPr>
              <a:t>Some critical issue, developer will also require control over the SOAP message format. </a:t>
            </a:r>
            <a:endParaRPr lang="en-US" dirty="0" smtClean="0">
              <a:effectLst/>
            </a:endParaRPr>
          </a:p>
          <a:p>
            <a:r>
              <a:rPr lang="en-US" dirty="0" smtClean="0">
                <a:effectLst/>
              </a:rPr>
              <a:t>In </a:t>
            </a:r>
            <a:r>
              <a:rPr lang="en-US" dirty="0">
                <a:effectLst/>
              </a:rPr>
              <a:t>that case WCF provides Message Contract to customize the message as per requirement.</a:t>
            </a:r>
          </a:p>
        </p:txBody>
      </p:sp>
    </p:spTree>
    <p:extLst>
      <p:ext uri="{BB962C8B-B14F-4D97-AF65-F5344CB8AC3E}">
        <p14:creationId xmlns:p14="http://schemas.microsoft.com/office/powerpoint/2010/main" val="319898138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title"/>
          </p:nvPr>
        </p:nvSpPr>
        <p:spPr/>
        <p:txBody>
          <a:bodyPr/>
          <a:lstStyle/>
          <a:p>
            <a:r>
              <a:rPr lang="en-US"/>
              <a:t>Message Contract</a:t>
            </a:r>
          </a:p>
        </p:txBody>
      </p:sp>
      <p:sp>
        <p:nvSpPr>
          <p:cNvPr id="75780" name="Rectangle 4"/>
          <p:cNvSpPr>
            <a:spLocks noChangeArrowheads="1"/>
          </p:cNvSpPr>
          <p:nvPr/>
        </p:nvSpPr>
        <p:spPr bwMode="auto">
          <a:xfrm>
            <a:off x="452438" y="1411288"/>
            <a:ext cx="8216900" cy="4610100"/>
          </a:xfrm>
          <a:prstGeom prst="rect">
            <a:avLst/>
          </a:prstGeom>
          <a:solidFill>
            <a:schemeClr val="bg1"/>
          </a:solidFill>
          <a:ln w="12700" algn="ctr">
            <a:solidFill>
              <a:schemeClr val="tx1"/>
            </a:solidFill>
            <a:miter lim="800000"/>
            <a:headEnd/>
            <a:tailEnd/>
          </a:ln>
          <a:effectLst/>
        </p:spPr>
        <p:txBody>
          <a:bodyPr wrap="none" anchor="ctr"/>
          <a:lstStyle/>
          <a:p>
            <a:r>
              <a:rPr lang="en-GB" b="1">
                <a:latin typeface="Consolas" pitchFamily="49" charset="0"/>
              </a:rPr>
              <a:t>[DataContract]</a:t>
            </a:r>
          </a:p>
          <a:p>
            <a:r>
              <a:rPr lang="en-GB" b="1">
                <a:solidFill>
                  <a:schemeClr val="tx2"/>
                </a:solidFill>
                <a:latin typeface="Consolas" pitchFamily="49" charset="0"/>
              </a:rPr>
              <a:t>[MessageContract]</a:t>
            </a:r>
          </a:p>
          <a:p>
            <a:r>
              <a:rPr lang="en-GB" b="1" noProof="1">
                <a:latin typeface="Consolas" pitchFamily="49" charset="0"/>
              </a:rPr>
              <a:t>public </a:t>
            </a:r>
            <a:r>
              <a:rPr lang="en-US" b="1">
                <a:latin typeface="Consolas" pitchFamily="49" charset="0"/>
              </a:rPr>
              <a:t>class</a:t>
            </a:r>
            <a:r>
              <a:rPr lang="en-US" b="1" noProof="1">
                <a:latin typeface="Consolas" pitchFamily="49" charset="0"/>
              </a:rPr>
              <a:t> </a:t>
            </a:r>
            <a:r>
              <a:rPr lang="en-US" b="1">
                <a:latin typeface="Consolas" pitchFamily="49" charset="0"/>
              </a:rPr>
              <a:t>HelloMessage</a:t>
            </a:r>
            <a:endParaRPr lang="en-US" b="1" noProof="1">
              <a:latin typeface="Consolas" pitchFamily="49" charset="0"/>
            </a:endParaRPr>
          </a:p>
          <a:p>
            <a:r>
              <a:rPr lang="en-US" b="1" noProof="1">
                <a:latin typeface="Consolas" pitchFamily="49" charset="0"/>
              </a:rPr>
              <a:t>{</a:t>
            </a:r>
            <a:endParaRPr lang="en-GB" b="1">
              <a:latin typeface="Consolas" pitchFamily="49" charset="0"/>
            </a:endParaRPr>
          </a:p>
          <a:p>
            <a:r>
              <a:rPr lang="en-GB" b="1">
                <a:latin typeface="Consolas" pitchFamily="49" charset="0"/>
              </a:rPr>
              <a:t>  [DataMember]</a:t>
            </a:r>
          </a:p>
          <a:p>
            <a:r>
              <a:rPr lang="en-GB" b="1">
                <a:solidFill>
                  <a:schemeClr val="tx2"/>
                </a:solidFill>
                <a:latin typeface="Consolas" pitchFamily="49" charset="0"/>
              </a:rPr>
              <a:t>  [MessageBody]</a:t>
            </a:r>
          </a:p>
          <a:p>
            <a:r>
              <a:rPr lang="en-GB" b="1">
                <a:latin typeface="Consolas" pitchFamily="49" charset="0"/>
              </a:rPr>
              <a:t>  public string from;</a:t>
            </a:r>
          </a:p>
          <a:p>
            <a:r>
              <a:rPr lang="en-GB" b="1">
                <a:latin typeface="Consolas" pitchFamily="49" charset="0"/>
              </a:rPr>
              <a:t>  [DataMember]</a:t>
            </a:r>
          </a:p>
          <a:p>
            <a:r>
              <a:rPr lang="en-GB" b="1">
                <a:solidFill>
                  <a:schemeClr val="tx2"/>
                </a:solidFill>
                <a:latin typeface="Consolas" pitchFamily="49" charset="0"/>
              </a:rPr>
              <a:t>  [MessageHeader]</a:t>
            </a:r>
          </a:p>
          <a:p>
            <a:r>
              <a:rPr lang="en-GB" b="1">
                <a:latin typeface="Consolas" pitchFamily="49" charset="0"/>
              </a:rPr>
              <a:t>  public string to;</a:t>
            </a:r>
          </a:p>
          <a:p>
            <a:r>
              <a:rPr lang="en-GB" b="1">
                <a:latin typeface="Consolas" pitchFamily="49" charset="0"/>
              </a:rPr>
              <a:t>  [DataMember]</a:t>
            </a:r>
          </a:p>
          <a:p>
            <a:r>
              <a:rPr lang="en-GB" b="1">
                <a:solidFill>
                  <a:schemeClr val="tx2"/>
                </a:solidFill>
                <a:latin typeface="Consolas" pitchFamily="49" charset="0"/>
              </a:rPr>
              <a:t>  [MessageBody]</a:t>
            </a:r>
          </a:p>
          <a:p>
            <a:r>
              <a:rPr lang="en-GB" b="1">
                <a:latin typeface="Consolas" pitchFamily="49" charset="0"/>
              </a:rPr>
              <a:t>  public string message;</a:t>
            </a:r>
            <a:endParaRPr lang="en-US" b="1">
              <a:latin typeface="Consolas" pitchFamily="49" charset="0"/>
            </a:endParaRPr>
          </a:p>
          <a:p>
            <a:r>
              <a:rPr lang="en-US" b="1" noProof="1">
                <a:latin typeface="Consolas" pitchFamily="49" charset="0"/>
              </a:rPr>
              <a:t>}</a:t>
            </a:r>
            <a:endParaRPr lang="en-US" b="1">
              <a:latin typeface="Consolas" pitchFamily="49"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Bindings</a:t>
            </a:r>
          </a:p>
        </p:txBody>
      </p:sp>
      <p:sp>
        <p:nvSpPr>
          <p:cNvPr id="81923" name="Rectangle 3"/>
          <p:cNvSpPr>
            <a:spLocks noChangeArrowheads="1"/>
          </p:cNvSpPr>
          <p:nvPr/>
        </p:nvSpPr>
        <p:spPr bwMode="auto">
          <a:xfrm>
            <a:off x="598488" y="3319463"/>
            <a:ext cx="2641600" cy="2868612"/>
          </a:xfrm>
          <a:prstGeom prst="rect">
            <a:avLst/>
          </a:prstGeom>
          <a:solidFill>
            <a:schemeClr val="folHlink"/>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latin typeface="Franklin Gothic Medium" pitchFamily="34" charset="0"/>
              </a:rPr>
              <a:t>Transport</a:t>
            </a: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p:txBody>
      </p:sp>
      <p:sp>
        <p:nvSpPr>
          <p:cNvPr id="81924" name="AutoShape 4"/>
          <p:cNvSpPr>
            <a:spLocks noChangeArrowheads="1"/>
          </p:cNvSpPr>
          <p:nvPr/>
        </p:nvSpPr>
        <p:spPr bwMode="auto">
          <a:xfrm>
            <a:off x="2135188" y="4706938"/>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Pipes</a:t>
            </a:r>
          </a:p>
        </p:txBody>
      </p:sp>
      <p:sp>
        <p:nvSpPr>
          <p:cNvPr id="81925" name="AutoShape 5"/>
          <p:cNvSpPr>
            <a:spLocks noChangeArrowheads="1"/>
          </p:cNvSpPr>
          <p:nvPr/>
        </p:nvSpPr>
        <p:spPr bwMode="auto">
          <a:xfrm>
            <a:off x="788988" y="4706938"/>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MSMQ</a:t>
            </a:r>
          </a:p>
        </p:txBody>
      </p:sp>
      <p:sp>
        <p:nvSpPr>
          <p:cNvPr id="81926" name="AutoShape 6"/>
          <p:cNvSpPr>
            <a:spLocks noChangeArrowheads="1"/>
          </p:cNvSpPr>
          <p:nvPr/>
        </p:nvSpPr>
        <p:spPr bwMode="auto">
          <a:xfrm>
            <a:off x="1462088" y="5491163"/>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Custom</a:t>
            </a:r>
          </a:p>
        </p:txBody>
      </p:sp>
      <p:sp>
        <p:nvSpPr>
          <p:cNvPr id="81927" name="AutoShape 7"/>
          <p:cNvSpPr>
            <a:spLocks noChangeArrowheads="1"/>
          </p:cNvSpPr>
          <p:nvPr/>
        </p:nvSpPr>
        <p:spPr bwMode="auto">
          <a:xfrm>
            <a:off x="788988" y="3922713"/>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TCP</a:t>
            </a:r>
          </a:p>
        </p:txBody>
      </p:sp>
      <p:sp>
        <p:nvSpPr>
          <p:cNvPr id="81928" name="AutoShape 8"/>
          <p:cNvSpPr>
            <a:spLocks noChangeArrowheads="1"/>
          </p:cNvSpPr>
          <p:nvPr/>
        </p:nvSpPr>
        <p:spPr bwMode="auto">
          <a:xfrm>
            <a:off x="2135188" y="3922713"/>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HTTP</a:t>
            </a:r>
          </a:p>
        </p:txBody>
      </p:sp>
      <p:sp>
        <p:nvSpPr>
          <p:cNvPr id="81930" name="Rectangle 10"/>
          <p:cNvSpPr>
            <a:spLocks noChangeArrowheads="1"/>
          </p:cNvSpPr>
          <p:nvPr/>
        </p:nvSpPr>
        <p:spPr bwMode="auto">
          <a:xfrm>
            <a:off x="4022725" y="3357563"/>
            <a:ext cx="1485900" cy="2868612"/>
          </a:xfrm>
          <a:prstGeom prst="rect">
            <a:avLst/>
          </a:prstGeom>
          <a:solidFill>
            <a:schemeClr val="folHlink"/>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latin typeface="Franklin Gothic Medium" pitchFamily="34" charset="0"/>
              </a:rPr>
              <a:t>Encoders</a:t>
            </a: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p:txBody>
      </p:sp>
      <p:sp>
        <p:nvSpPr>
          <p:cNvPr id="81931" name="Rectangle 11"/>
          <p:cNvSpPr>
            <a:spLocks noChangeArrowheads="1"/>
          </p:cNvSpPr>
          <p:nvPr/>
        </p:nvSpPr>
        <p:spPr bwMode="auto">
          <a:xfrm>
            <a:off x="4400550" y="4508500"/>
            <a:ext cx="728663" cy="393700"/>
          </a:xfrm>
          <a:prstGeom prst="rect">
            <a:avLst/>
          </a:prstGeom>
          <a:solidFill>
            <a:schemeClr val="tx1"/>
          </a:solidFill>
          <a:ln w="12700" algn="ctr">
            <a:solidFill>
              <a:schemeClr val="bg2"/>
            </a:solidFill>
            <a:miter lim="800000"/>
            <a:headEnd/>
            <a:tailEnd/>
          </a:ln>
          <a:effectLst/>
        </p:spPr>
        <p:txBody>
          <a:bodyPr wrap="none" anchor="ctr"/>
          <a:lstStyle/>
          <a:p>
            <a:pPr algn="ctr"/>
            <a:r>
              <a:rPr lang="en-US" sz="1600" b="1">
                <a:solidFill>
                  <a:schemeClr val="bg1"/>
                </a:solidFill>
                <a:latin typeface="Franklin Gothic Medium" pitchFamily="34" charset="0"/>
              </a:rPr>
              <a:t>Binary</a:t>
            </a:r>
          </a:p>
        </p:txBody>
      </p:sp>
      <p:sp>
        <p:nvSpPr>
          <p:cNvPr id="81932" name="Rectangle 12"/>
          <p:cNvSpPr>
            <a:spLocks noChangeArrowheads="1"/>
          </p:cNvSpPr>
          <p:nvPr/>
        </p:nvSpPr>
        <p:spPr bwMode="auto">
          <a:xfrm>
            <a:off x="4400550" y="4025900"/>
            <a:ext cx="728663" cy="393700"/>
          </a:xfrm>
          <a:prstGeom prst="rect">
            <a:avLst/>
          </a:prstGeom>
          <a:solidFill>
            <a:schemeClr val="tx1"/>
          </a:solidFill>
          <a:ln w="12700" algn="ctr">
            <a:solidFill>
              <a:schemeClr val="bg2"/>
            </a:solidFill>
            <a:miter lim="800000"/>
            <a:headEnd/>
            <a:tailEnd/>
          </a:ln>
          <a:effectLst/>
        </p:spPr>
        <p:txBody>
          <a:bodyPr wrap="none" anchor="ctr"/>
          <a:lstStyle/>
          <a:p>
            <a:pPr algn="ctr"/>
            <a:r>
              <a:rPr lang="en-US" sz="1600" b="1">
                <a:solidFill>
                  <a:schemeClr val="bg1"/>
                </a:solidFill>
                <a:latin typeface="Franklin Gothic Medium" pitchFamily="34" charset="0"/>
              </a:rPr>
              <a:t>Text</a:t>
            </a:r>
          </a:p>
        </p:txBody>
      </p:sp>
      <p:sp>
        <p:nvSpPr>
          <p:cNvPr id="81933" name="Rectangle 13"/>
          <p:cNvSpPr>
            <a:spLocks noChangeArrowheads="1"/>
          </p:cNvSpPr>
          <p:nvPr/>
        </p:nvSpPr>
        <p:spPr bwMode="auto">
          <a:xfrm>
            <a:off x="4400550" y="5516563"/>
            <a:ext cx="728663" cy="393700"/>
          </a:xfrm>
          <a:prstGeom prst="rect">
            <a:avLst/>
          </a:prstGeom>
          <a:solidFill>
            <a:schemeClr val="tx1"/>
          </a:solidFill>
          <a:ln w="12700" algn="ctr">
            <a:solidFill>
              <a:schemeClr val="bg2"/>
            </a:solidFill>
            <a:miter lim="800000"/>
            <a:headEnd/>
            <a:tailEnd/>
          </a:ln>
          <a:effectLst/>
        </p:spPr>
        <p:txBody>
          <a:bodyPr wrap="none" anchor="ctr"/>
          <a:lstStyle/>
          <a:p>
            <a:pPr algn="ctr"/>
            <a:r>
              <a:rPr lang="en-US" sz="1600" b="1">
                <a:solidFill>
                  <a:schemeClr val="bg1"/>
                </a:solidFill>
                <a:latin typeface="Franklin Gothic Medium" pitchFamily="34" charset="0"/>
              </a:rPr>
              <a:t>Custom</a:t>
            </a:r>
          </a:p>
        </p:txBody>
      </p:sp>
      <p:grpSp>
        <p:nvGrpSpPr>
          <p:cNvPr id="2" name="Group 19"/>
          <p:cNvGrpSpPr>
            <a:grpSpLocks/>
          </p:cNvGrpSpPr>
          <p:nvPr/>
        </p:nvGrpSpPr>
        <p:grpSpPr bwMode="auto">
          <a:xfrm>
            <a:off x="2070100" y="1822450"/>
            <a:ext cx="4851400" cy="1143000"/>
            <a:chOff x="680" y="1108"/>
            <a:chExt cx="3056" cy="720"/>
          </a:xfrm>
        </p:grpSpPr>
        <p:sp>
          <p:nvSpPr>
            <p:cNvPr id="81940" name="Rectangle 20"/>
            <p:cNvSpPr>
              <a:spLocks noChangeArrowheads="1"/>
            </p:cNvSpPr>
            <p:nvPr/>
          </p:nvSpPr>
          <p:spPr bwMode="auto">
            <a:xfrm>
              <a:off x="680" y="1108"/>
              <a:ext cx="3056" cy="720"/>
            </a:xfrm>
            <a:prstGeom prst="rect">
              <a:avLst/>
            </a:prstGeom>
            <a:solidFill>
              <a:schemeClr val="folHlink"/>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latin typeface="Franklin Gothic Medium" pitchFamily="34" charset="0"/>
                </a:rPr>
                <a:t>Binding</a:t>
              </a: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p:txBody>
        </p:sp>
        <p:grpSp>
          <p:nvGrpSpPr>
            <p:cNvPr id="3" name="Group 21"/>
            <p:cNvGrpSpPr>
              <a:grpSpLocks/>
            </p:cNvGrpSpPr>
            <p:nvPr/>
          </p:nvGrpSpPr>
          <p:grpSpPr bwMode="auto">
            <a:xfrm>
              <a:off x="852" y="1279"/>
              <a:ext cx="2768" cy="378"/>
              <a:chOff x="537" y="1295"/>
              <a:chExt cx="2768" cy="378"/>
            </a:xfrm>
          </p:grpSpPr>
          <p:sp>
            <p:nvSpPr>
              <p:cNvPr id="81942" name="AutoShape 22"/>
              <p:cNvSpPr>
                <a:spLocks noChangeArrowheads="1"/>
              </p:cNvSpPr>
              <p:nvPr/>
            </p:nvSpPr>
            <p:spPr bwMode="auto">
              <a:xfrm>
                <a:off x="537" y="1295"/>
                <a:ext cx="576" cy="378"/>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HTTP</a:t>
                </a:r>
              </a:p>
            </p:txBody>
          </p:sp>
          <p:sp>
            <p:nvSpPr>
              <p:cNvPr id="81943" name="Rectangle 23"/>
              <p:cNvSpPr>
                <a:spLocks noChangeArrowheads="1"/>
              </p:cNvSpPr>
              <p:nvPr/>
            </p:nvSpPr>
            <p:spPr bwMode="auto">
              <a:xfrm>
                <a:off x="1114" y="1360"/>
                <a:ext cx="459" cy="248"/>
              </a:xfrm>
              <a:prstGeom prst="rect">
                <a:avLst/>
              </a:prstGeom>
              <a:solidFill>
                <a:schemeClr val="tx1"/>
              </a:solidFill>
              <a:ln w="12700" algn="ctr">
                <a:solidFill>
                  <a:schemeClr val="bg2"/>
                </a:solidFill>
                <a:miter lim="800000"/>
                <a:headEnd/>
                <a:tailEnd/>
              </a:ln>
              <a:effectLst/>
            </p:spPr>
            <p:txBody>
              <a:bodyPr wrap="none" anchor="ctr"/>
              <a:lstStyle/>
              <a:p>
                <a:pPr algn="ctr"/>
                <a:r>
                  <a:rPr lang="en-US" sz="1600" b="1">
                    <a:solidFill>
                      <a:schemeClr val="bg1"/>
                    </a:solidFill>
                    <a:latin typeface="Franklin Gothic Medium" pitchFamily="34" charset="0"/>
                  </a:rPr>
                  <a:t>Text</a:t>
                </a:r>
              </a:p>
            </p:txBody>
          </p:sp>
          <p:sp>
            <p:nvSpPr>
              <p:cNvPr id="81944" name="AutoShape 24"/>
              <p:cNvSpPr>
                <a:spLocks noChangeArrowheads="1"/>
              </p:cNvSpPr>
              <p:nvPr/>
            </p:nvSpPr>
            <p:spPr bwMode="auto">
              <a:xfrm>
                <a:off x="2729" y="1295"/>
                <a:ext cx="576" cy="378"/>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TX</a:t>
                </a:r>
              </a:p>
            </p:txBody>
          </p:sp>
          <p:sp>
            <p:nvSpPr>
              <p:cNvPr id="81945" name="AutoShape 25"/>
              <p:cNvSpPr>
                <a:spLocks noChangeArrowheads="1"/>
              </p:cNvSpPr>
              <p:nvPr/>
            </p:nvSpPr>
            <p:spPr bwMode="auto">
              <a:xfrm>
                <a:off x="1574" y="1295"/>
                <a:ext cx="576" cy="378"/>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Security</a:t>
                </a:r>
              </a:p>
            </p:txBody>
          </p:sp>
          <p:sp>
            <p:nvSpPr>
              <p:cNvPr id="81946" name="AutoShape 26"/>
              <p:cNvSpPr>
                <a:spLocks noChangeArrowheads="1"/>
              </p:cNvSpPr>
              <p:nvPr/>
            </p:nvSpPr>
            <p:spPr bwMode="auto">
              <a:xfrm>
                <a:off x="2151" y="1295"/>
                <a:ext cx="576" cy="378"/>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RM</a:t>
                </a:r>
              </a:p>
            </p:txBody>
          </p:sp>
        </p:grpSp>
      </p:grpSp>
      <p:sp>
        <p:nvSpPr>
          <p:cNvPr id="81947" name="AutoShape 27"/>
          <p:cNvSpPr>
            <a:spLocks/>
          </p:cNvSpPr>
          <p:nvPr/>
        </p:nvSpPr>
        <p:spPr bwMode="auto">
          <a:xfrm rot="16200000">
            <a:off x="5219700" y="1409700"/>
            <a:ext cx="215900" cy="2616200"/>
          </a:xfrm>
          <a:prstGeom prst="leftBrace">
            <a:avLst>
              <a:gd name="adj1" fmla="val 100980"/>
              <a:gd name="adj2" fmla="val 50000"/>
            </a:avLst>
          </a:prstGeom>
          <a:noFill/>
          <a:ln w="38100">
            <a:solidFill>
              <a:schemeClr val="tx1"/>
            </a:solidFill>
            <a:round/>
            <a:headEnd/>
            <a:tailEnd/>
          </a:ln>
          <a:effectLst/>
        </p:spPr>
        <p:txBody>
          <a:bodyPr wrap="none" anchor="ctr"/>
          <a:lstStyle/>
          <a:p>
            <a:endParaRPr lang="en-GB"/>
          </a:p>
        </p:txBody>
      </p:sp>
      <p:sp>
        <p:nvSpPr>
          <p:cNvPr id="81948" name="AutoShape 28"/>
          <p:cNvSpPr>
            <a:spLocks/>
          </p:cNvSpPr>
          <p:nvPr/>
        </p:nvSpPr>
        <p:spPr bwMode="auto">
          <a:xfrm rot="16200000">
            <a:off x="3479800" y="2381250"/>
            <a:ext cx="279400" cy="673100"/>
          </a:xfrm>
          <a:prstGeom prst="leftBrace">
            <a:avLst>
              <a:gd name="adj1" fmla="val 20076"/>
              <a:gd name="adj2" fmla="val 50000"/>
            </a:avLst>
          </a:prstGeom>
          <a:noFill/>
          <a:ln w="38100">
            <a:solidFill>
              <a:schemeClr val="tx1"/>
            </a:solidFill>
            <a:round/>
            <a:headEnd/>
            <a:tailEnd/>
          </a:ln>
          <a:effectLst/>
        </p:spPr>
        <p:txBody>
          <a:bodyPr wrap="none" anchor="ctr"/>
          <a:lstStyle/>
          <a:p>
            <a:endParaRPr lang="en-GB"/>
          </a:p>
        </p:txBody>
      </p:sp>
      <p:sp>
        <p:nvSpPr>
          <p:cNvPr id="81949" name="AutoShape 29"/>
          <p:cNvSpPr>
            <a:spLocks/>
          </p:cNvSpPr>
          <p:nvPr/>
        </p:nvSpPr>
        <p:spPr bwMode="auto">
          <a:xfrm rot="16200000">
            <a:off x="2565400" y="2381250"/>
            <a:ext cx="279400" cy="673100"/>
          </a:xfrm>
          <a:prstGeom prst="leftBrace">
            <a:avLst>
              <a:gd name="adj1" fmla="val 20076"/>
              <a:gd name="adj2" fmla="val 50000"/>
            </a:avLst>
          </a:prstGeom>
          <a:noFill/>
          <a:ln w="38100">
            <a:solidFill>
              <a:schemeClr val="tx1"/>
            </a:solidFill>
            <a:round/>
            <a:headEnd/>
            <a:tailEnd/>
          </a:ln>
          <a:effectLst/>
        </p:spPr>
        <p:txBody>
          <a:bodyPr wrap="none" anchor="ctr"/>
          <a:lstStyle/>
          <a:p>
            <a:endParaRPr lang="en-GB"/>
          </a:p>
        </p:txBody>
      </p:sp>
      <p:cxnSp>
        <p:nvCxnSpPr>
          <p:cNvPr id="81950" name="AutoShape 30"/>
          <p:cNvCxnSpPr>
            <a:cxnSpLocks noChangeShapeType="1"/>
            <a:stCxn id="81923" idx="0"/>
            <a:endCxn id="81949" idx="1"/>
          </p:cNvCxnSpPr>
          <p:nvPr/>
        </p:nvCxnSpPr>
        <p:spPr bwMode="auto">
          <a:xfrm rot="16200000">
            <a:off x="2090737" y="2705101"/>
            <a:ext cx="442913" cy="785812"/>
          </a:xfrm>
          <a:prstGeom prst="curvedConnector3">
            <a:avLst>
              <a:gd name="adj1" fmla="val 51972"/>
            </a:avLst>
          </a:prstGeom>
          <a:noFill/>
          <a:ln w="38100">
            <a:solidFill>
              <a:schemeClr val="tx1"/>
            </a:solidFill>
            <a:round/>
            <a:headEnd/>
            <a:tailEnd/>
          </a:ln>
          <a:effectLst/>
        </p:spPr>
      </p:cxnSp>
      <p:cxnSp>
        <p:nvCxnSpPr>
          <p:cNvPr id="81951" name="AutoShape 31"/>
          <p:cNvCxnSpPr>
            <a:cxnSpLocks noChangeShapeType="1"/>
            <a:stCxn id="81930" idx="0"/>
            <a:endCxn id="81948" idx="1"/>
          </p:cNvCxnSpPr>
          <p:nvPr/>
        </p:nvCxnSpPr>
        <p:spPr bwMode="auto">
          <a:xfrm rot="5400000" flipH="1">
            <a:off x="3952081" y="2543969"/>
            <a:ext cx="481013" cy="1146175"/>
          </a:xfrm>
          <a:prstGeom prst="curvedConnector3">
            <a:avLst>
              <a:gd name="adj1" fmla="val 51815"/>
            </a:avLst>
          </a:prstGeom>
          <a:noFill/>
          <a:ln w="38100">
            <a:solidFill>
              <a:schemeClr val="tx1"/>
            </a:solidFill>
            <a:round/>
            <a:headEnd/>
            <a:tailEnd/>
          </a:ln>
          <a:effectLst/>
        </p:spPr>
      </p:cxnSp>
      <p:cxnSp>
        <p:nvCxnSpPr>
          <p:cNvPr id="81952" name="AutoShape 32"/>
          <p:cNvCxnSpPr>
            <a:cxnSpLocks noChangeShapeType="1"/>
            <a:stCxn id="81954" idx="0"/>
            <a:endCxn id="81947" idx="1"/>
          </p:cNvCxnSpPr>
          <p:nvPr/>
        </p:nvCxnSpPr>
        <p:spPr bwMode="auto">
          <a:xfrm rot="5400000" flipH="1">
            <a:off x="6049962" y="2122488"/>
            <a:ext cx="512763" cy="1957388"/>
          </a:xfrm>
          <a:prstGeom prst="curvedConnector3">
            <a:avLst>
              <a:gd name="adj1" fmla="val 51704"/>
            </a:avLst>
          </a:prstGeom>
          <a:noFill/>
          <a:ln w="38100">
            <a:solidFill>
              <a:schemeClr val="tx1"/>
            </a:solidFill>
            <a:round/>
            <a:headEnd/>
            <a:tailEnd/>
          </a:ln>
          <a:effectLst/>
        </p:spPr>
      </p:cxnSp>
      <p:sp>
        <p:nvSpPr>
          <p:cNvPr id="81953" name="Rectangle 33"/>
          <p:cNvSpPr>
            <a:spLocks noChangeArrowheads="1"/>
          </p:cNvSpPr>
          <p:nvPr/>
        </p:nvSpPr>
        <p:spPr bwMode="auto">
          <a:xfrm>
            <a:off x="4379913" y="5013325"/>
            <a:ext cx="728662" cy="393700"/>
          </a:xfrm>
          <a:prstGeom prst="rect">
            <a:avLst/>
          </a:prstGeom>
          <a:solidFill>
            <a:schemeClr val="tx1"/>
          </a:solidFill>
          <a:ln w="12700" algn="ctr">
            <a:solidFill>
              <a:schemeClr val="bg2"/>
            </a:solidFill>
            <a:miter lim="800000"/>
            <a:headEnd/>
            <a:tailEnd/>
          </a:ln>
          <a:effectLst/>
        </p:spPr>
        <p:txBody>
          <a:bodyPr wrap="none" anchor="ctr"/>
          <a:lstStyle/>
          <a:p>
            <a:pPr algn="ctr"/>
            <a:r>
              <a:rPr lang="en-US" sz="1600" b="1">
                <a:solidFill>
                  <a:schemeClr val="bg1"/>
                </a:solidFill>
                <a:latin typeface="Franklin Gothic Medium" pitchFamily="34" charset="0"/>
              </a:rPr>
              <a:t>MTOM</a:t>
            </a:r>
          </a:p>
        </p:txBody>
      </p:sp>
      <p:sp>
        <p:nvSpPr>
          <p:cNvPr id="81954" name="Rectangle 34"/>
          <p:cNvSpPr>
            <a:spLocks noChangeArrowheads="1"/>
          </p:cNvSpPr>
          <p:nvPr/>
        </p:nvSpPr>
        <p:spPr bwMode="auto">
          <a:xfrm>
            <a:off x="6542088" y="3357563"/>
            <a:ext cx="1485900" cy="2868612"/>
          </a:xfrm>
          <a:prstGeom prst="rect">
            <a:avLst/>
          </a:prstGeom>
          <a:solidFill>
            <a:schemeClr val="folHlink"/>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latin typeface="Franklin Gothic Medium" pitchFamily="34" charset="0"/>
              </a:rPr>
              <a:t>Protocol</a:t>
            </a: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a:p>
            <a:pPr algn="ctr" eaLnBrk="0" hangingPunct="0">
              <a:lnSpc>
                <a:spcPct val="85000"/>
              </a:lnSpc>
              <a:spcBef>
                <a:spcPct val="20000"/>
              </a:spcBef>
            </a:pPr>
            <a:endParaRPr lang="en-US" sz="2400">
              <a:latin typeface="Franklin Gothic Medium" pitchFamily="34" charset="0"/>
            </a:endParaRPr>
          </a:p>
        </p:txBody>
      </p:sp>
      <p:sp>
        <p:nvSpPr>
          <p:cNvPr id="81937" name="AutoShape 17"/>
          <p:cNvSpPr>
            <a:spLocks noChangeArrowheads="1"/>
          </p:cNvSpPr>
          <p:nvPr/>
        </p:nvSpPr>
        <p:spPr bwMode="auto">
          <a:xfrm>
            <a:off x="6829425" y="4124325"/>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WS-*</a:t>
            </a:r>
          </a:p>
        </p:txBody>
      </p:sp>
      <p:sp>
        <p:nvSpPr>
          <p:cNvPr id="81936" name="AutoShape 16"/>
          <p:cNvSpPr>
            <a:spLocks noChangeArrowheads="1"/>
          </p:cNvSpPr>
          <p:nvPr/>
        </p:nvSpPr>
        <p:spPr bwMode="auto">
          <a:xfrm>
            <a:off x="6829425" y="5229225"/>
            <a:ext cx="914400" cy="600075"/>
          </a:xfrm>
          <a:prstGeom prst="rightArrow">
            <a:avLst>
              <a:gd name="adj1" fmla="val 71426"/>
              <a:gd name="adj2" fmla="val 38095"/>
            </a:avLst>
          </a:prstGeom>
          <a:solidFill>
            <a:schemeClr val="tx1"/>
          </a:solidFill>
          <a:ln w="12700" algn="ctr">
            <a:solidFill>
              <a:schemeClr val="bg2"/>
            </a:solidFill>
            <a:miter lim="800000"/>
            <a:headEnd/>
            <a:tailEnd/>
          </a:ln>
          <a:effectLst/>
        </p:spPr>
        <p:txBody>
          <a:bodyPr wrap="none" anchor="ctr"/>
          <a:lstStyle/>
          <a:p>
            <a:pPr algn="ctr" eaLnBrk="0" hangingPunct="0">
              <a:lnSpc>
                <a:spcPct val="85000"/>
              </a:lnSpc>
              <a:spcBef>
                <a:spcPct val="20000"/>
              </a:spcBef>
            </a:pPr>
            <a:r>
              <a:rPr lang="en-US" sz="1600" b="1">
                <a:solidFill>
                  <a:schemeClr val="bg1"/>
                </a:solidFill>
                <a:latin typeface="Franklin Gothic Medium" pitchFamily="34" charset="0"/>
              </a:rPr>
              <a:t>Custom</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Standard Bindings</a:t>
            </a:r>
          </a:p>
        </p:txBody>
      </p:sp>
      <p:graphicFrame>
        <p:nvGraphicFramePr>
          <p:cNvPr id="83971" name="Group 3"/>
          <p:cNvGraphicFramePr>
            <a:graphicFrameLocks noGrp="1"/>
          </p:cNvGraphicFramePr>
          <p:nvPr/>
        </p:nvGraphicFramePr>
        <p:xfrm>
          <a:off x="247650" y="1047750"/>
          <a:ext cx="8491538" cy="5005391"/>
        </p:xfrm>
        <a:graphic>
          <a:graphicData uri="http://schemas.openxmlformats.org/drawingml/2006/table">
            <a:tbl>
              <a:tblPr/>
              <a:tblGrid>
                <a:gridCol w="4300538"/>
                <a:gridCol w="1154112"/>
                <a:gridCol w="879475"/>
                <a:gridCol w="539750"/>
                <a:gridCol w="538163"/>
                <a:gridCol w="539750"/>
                <a:gridCol w="539750"/>
              </a:tblGrid>
              <a:tr h="19700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Interop</a:t>
                      </a:r>
                    </a:p>
                  </a:txBody>
                  <a:tcPr vert="eaVert"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Security</a:t>
                      </a:r>
                    </a:p>
                  </a:txBody>
                  <a:tcPr vert="eaVert"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Session</a:t>
                      </a:r>
                    </a:p>
                  </a:txBody>
                  <a:tcPr vert="eaVert"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Transactions</a:t>
                      </a:r>
                    </a:p>
                  </a:txBody>
                  <a:tcPr vert="eaVert"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Duplex</a:t>
                      </a:r>
                    </a:p>
                  </a:txBody>
                  <a:tcPr vert="eaVert"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Streaming</a:t>
                      </a:r>
                    </a:p>
                  </a:txBody>
                  <a:tcPr vert="eaVert"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BasicHttpBinding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BP 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WsHttpBinding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WS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975">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WsDualHttpBinding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WS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NetTcpBinding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NetNamedPipesBinding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NetMsmqBinding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l"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NetPeerTcpBinding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.NET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T |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r>
                        <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30000"/>
                        </a:spcBef>
                        <a:spcAft>
                          <a:spcPct val="0"/>
                        </a:spcAft>
                        <a:buClr>
                          <a:schemeClr val="tx2"/>
                        </a:buClr>
                        <a:buSzPct val="55000"/>
                        <a:buFont typeface="Wingdings" pitchFamily="2" charset="2"/>
                        <a:buNone/>
                        <a:tabLst/>
                      </a:pPr>
                      <a:endParaRPr kumimoji="0" lang="en-US" sz="2400" b="0" i="0" u="none" strike="noStrike" cap="none" normalizeH="0" baseline="0" smtClean="0">
                        <a:ln>
                          <a:noFill/>
                        </a:ln>
                        <a:solidFill>
                          <a:schemeClr val="tx1"/>
                        </a:solidFill>
                        <a:effectLst>
                          <a:outerShdw blurRad="38100" dist="38100" dir="2700000" algn="tl">
                            <a:srgbClr val="000000"/>
                          </a:outerShdw>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4048" name="Rectangle 80"/>
          <p:cNvSpPr>
            <a:spLocks noChangeArrowheads="1"/>
          </p:cNvSpPr>
          <p:nvPr/>
        </p:nvSpPr>
        <p:spPr bwMode="auto">
          <a:xfrm>
            <a:off x="100013" y="6148388"/>
            <a:ext cx="8763000" cy="417512"/>
          </a:xfrm>
          <a:prstGeom prst="rect">
            <a:avLst/>
          </a:prstGeom>
          <a:noFill/>
          <a:ln w="9525" algn="ctr">
            <a:noFill/>
            <a:miter lim="800000"/>
            <a:headEnd/>
            <a:tailEnd/>
          </a:ln>
          <a:effectLst/>
        </p:spPr>
        <p:txBody>
          <a:bodyPr/>
          <a:lstStyle/>
          <a:p>
            <a:pPr marL="460375" indent="-460375" algn="ctr">
              <a:lnSpc>
                <a:spcPct val="90000"/>
              </a:lnSpc>
              <a:spcBef>
                <a:spcPct val="30000"/>
              </a:spcBef>
              <a:buClr>
                <a:schemeClr val="tx2"/>
              </a:buClr>
              <a:buSzPct val="55000"/>
              <a:buFont typeface="Wingdings" pitchFamily="2" charset="2"/>
              <a:buNone/>
            </a:pPr>
            <a:r>
              <a:rPr lang="en-US" sz="2400">
                <a:effectLst>
                  <a:outerShdw blurRad="38100" dist="38100" dir="2700000" algn="tl">
                    <a:srgbClr val="000000"/>
                  </a:outerShdw>
                </a:effectLst>
                <a:cs typeface="Arial" charset="0"/>
              </a:rPr>
              <a:t>T = Transport Security </a:t>
            </a:r>
            <a:r>
              <a:rPr lang="en-US" sz="2400">
                <a:solidFill>
                  <a:srgbClr val="DDDDDD"/>
                </a:solidFill>
                <a:effectLst>
                  <a:outerShdw blurRad="38100" dist="38100" dir="2700000" algn="tl">
                    <a:srgbClr val="000000"/>
                  </a:outerShdw>
                </a:effectLst>
                <a:cs typeface="Arial" charset="0"/>
              </a:rPr>
              <a:t>|</a:t>
            </a:r>
            <a:r>
              <a:rPr lang="en-US" sz="2400">
                <a:effectLst>
                  <a:outerShdw blurRad="38100" dist="38100" dir="2700000" algn="tl">
                    <a:srgbClr val="000000"/>
                  </a:outerShdw>
                </a:effectLst>
                <a:cs typeface="Arial" charset="0"/>
              </a:rPr>
              <a:t> S = WS-Security | O = One-Way Only</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1975" y="2243138"/>
            <a:ext cx="8048625" cy="1185862"/>
            <a:chOff x="414" y="3126"/>
            <a:chExt cx="5070" cy="747"/>
          </a:xfrm>
        </p:grpSpPr>
        <p:grpSp>
          <p:nvGrpSpPr>
            <p:cNvPr id="3" name="Group 3"/>
            <p:cNvGrpSpPr>
              <a:grpSpLocks/>
            </p:cNvGrpSpPr>
            <p:nvPr/>
          </p:nvGrpSpPr>
          <p:grpSpPr bwMode="auto">
            <a:xfrm>
              <a:off x="414" y="3126"/>
              <a:ext cx="5070" cy="299"/>
              <a:chOff x="318" y="912"/>
              <a:chExt cx="5070" cy="299"/>
            </a:xfrm>
          </p:grpSpPr>
          <p:sp>
            <p:nvSpPr>
              <p:cNvPr id="86020" name="Rectangle 4"/>
              <p:cNvSpPr>
                <a:spLocks noChangeArrowheads="1"/>
              </p:cNvSpPr>
              <p:nvPr/>
            </p:nvSpPr>
            <p:spPr bwMode="auto">
              <a:xfrm>
                <a:off x="318" y="912"/>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ASMX/WSE3</a:t>
                </a:r>
              </a:p>
            </p:txBody>
          </p:sp>
          <p:sp>
            <p:nvSpPr>
              <p:cNvPr id="86021" name="Rectangle 5"/>
              <p:cNvSpPr>
                <a:spLocks noChangeArrowheads="1"/>
              </p:cNvSpPr>
              <p:nvPr/>
            </p:nvSpPr>
            <p:spPr bwMode="auto">
              <a:xfrm>
                <a:off x="4175" y="913"/>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grpSp>
        <p:grpSp>
          <p:nvGrpSpPr>
            <p:cNvPr id="4" name="Group 6"/>
            <p:cNvGrpSpPr>
              <a:grpSpLocks/>
            </p:cNvGrpSpPr>
            <p:nvPr/>
          </p:nvGrpSpPr>
          <p:grpSpPr bwMode="auto">
            <a:xfrm>
              <a:off x="414" y="3574"/>
              <a:ext cx="5070" cy="299"/>
              <a:chOff x="318" y="912"/>
              <a:chExt cx="5070" cy="299"/>
            </a:xfrm>
          </p:grpSpPr>
          <p:sp>
            <p:nvSpPr>
              <p:cNvPr id="86023" name="Rectangle 7"/>
              <p:cNvSpPr>
                <a:spLocks noChangeArrowheads="1"/>
              </p:cNvSpPr>
              <p:nvPr/>
            </p:nvSpPr>
            <p:spPr bwMode="auto">
              <a:xfrm>
                <a:off x="318" y="912"/>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sp>
            <p:nvSpPr>
              <p:cNvPr id="86024" name="Rectangle 8"/>
              <p:cNvSpPr>
                <a:spLocks noChangeArrowheads="1"/>
              </p:cNvSpPr>
              <p:nvPr/>
            </p:nvSpPr>
            <p:spPr bwMode="auto">
              <a:xfrm>
                <a:off x="4175" y="913"/>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ASMX/WSE3</a:t>
                </a:r>
              </a:p>
            </p:txBody>
          </p:sp>
        </p:grpSp>
      </p:grpSp>
      <p:sp>
        <p:nvSpPr>
          <p:cNvPr id="86025" name="Rectangle 9"/>
          <p:cNvSpPr>
            <a:spLocks noGrp="1" noChangeArrowheads="1"/>
          </p:cNvSpPr>
          <p:nvPr>
            <p:ph type="title"/>
          </p:nvPr>
        </p:nvSpPr>
        <p:spPr>
          <a:xfrm>
            <a:off x="174625" y="115888"/>
            <a:ext cx="8574088" cy="641350"/>
          </a:xfrm>
        </p:spPr>
        <p:txBody>
          <a:bodyPr/>
          <a:lstStyle/>
          <a:p>
            <a:r>
              <a:rPr lang="en-US" sz="4000"/>
              <a:t>Interop Bindings</a:t>
            </a:r>
          </a:p>
        </p:txBody>
      </p:sp>
      <p:grpSp>
        <p:nvGrpSpPr>
          <p:cNvPr id="5" name="Group 10"/>
          <p:cNvGrpSpPr>
            <a:grpSpLocks/>
          </p:cNvGrpSpPr>
          <p:nvPr/>
        </p:nvGrpSpPr>
        <p:grpSpPr bwMode="auto">
          <a:xfrm>
            <a:off x="561975" y="3830638"/>
            <a:ext cx="8048625" cy="1185862"/>
            <a:chOff x="414" y="3126"/>
            <a:chExt cx="5070" cy="747"/>
          </a:xfrm>
        </p:grpSpPr>
        <p:grpSp>
          <p:nvGrpSpPr>
            <p:cNvPr id="6" name="Group 11"/>
            <p:cNvGrpSpPr>
              <a:grpSpLocks/>
            </p:cNvGrpSpPr>
            <p:nvPr/>
          </p:nvGrpSpPr>
          <p:grpSpPr bwMode="auto">
            <a:xfrm>
              <a:off x="414" y="3126"/>
              <a:ext cx="5070" cy="299"/>
              <a:chOff x="318" y="912"/>
              <a:chExt cx="5070" cy="299"/>
            </a:xfrm>
          </p:grpSpPr>
          <p:sp>
            <p:nvSpPr>
              <p:cNvPr id="86028" name="Rectangle 12"/>
              <p:cNvSpPr>
                <a:spLocks noChangeArrowheads="1"/>
              </p:cNvSpPr>
              <p:nvPr/>
            </p:nvSpPr>
            <p:spPr bwMode="auto">
              <a:xfrm>
                <a:off x="318" y="912"/>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MSMQ</a:t>
                </a:r>
              </a:p>
            </p:txBody>
          </p:sp>
          <p:sp>
            <p:nvSpPr>
              <p:cNvPr id="86029" name="Rectangle 13"/>
              <p:cNvSpPr>
                <a:spLocks noChangeArrowheads="1"/>
              </p:cNvSpPr>
              <p:nvPr/>
            </p:nvSpPr>
            <p:spPr bwMode="auto">
              <a:xfrm>
                <a:off x="4175" y="913"/>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grpSp>
        <p:grpSp>
          <p:nvGrpSpPr>
            <p:cNvPr id="7" name="Group 14"/>
            <p:cNvGrpSpPr>
              <a:grpSpLocks/>
            </p:cNvGrpSpPr>
            <p:nvPr/>
          </p:nvGrpSpPr>
          <p:grpSpPr bwMode="auto">
            <a:xfrm>
              <a:off x="414" y="3574"/>
              <a:ext cx="5070" cy="299"/>
              <a:chOff x="318" y="912"/>
              <a:chExt cx="5070" cy="299"/>
            </a:xfrm>
          </p:grpSpPr>
          <p:sp>
            <p:nvSpPr>
              <p:cNvPr id="86031" name="Rectangle 15"/>
              <p:cNvSpPr>
                <a:spLocks noChangeArrowheads="1"/>
              </p:cNvSpPr>
              <p:nvPr/>
            </p:nvSpPr>
            <p:spPr bwMode="auto">
              <a:xfrm>
                <a:off x="318" y="912"/>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sp>
            <p:nvSpPr>
              <p:cNvPr id="86032" name="Rectangle 16"/>
              <p:cNvSpPr>
                <a:spLocks noChangeArrowheads="1"/>
              </p:cNvSpPr>
              <p:nvPr/>
            </p:nvSpPr>
            <p:spPr bwMode="auto">
              <a:xfrm>
                <a:off x="4175" y="913"/>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MSMQ</a:t>
                </a:r>
              </a:p>
            </p:txBody>
          </p:sp>
        </p:grpSp>
      </p:grpSp>
      <p:cxnSp>
        <p:nvCxnSpPr>
          <p:cNvPr id="86033" name="AutoShape 17"/>
          <p:cNvCxnSpPr>
            <a:cxnSpLocks noChangeShapeType="1"/>
          </p:cNvCxnSpPr>
          <p:nvPr/>
        </p:nvCxnSpPr>
        <p:spPr bwMode="auto">
          <a:xfrm>
            <a:off x="2487613" y="2479675"/>
            <a:ext cx="4197350" cy="1588"/>
          </a:xfrm>
          <a:prstGeom prst="straightConnector1">
            <a:avLst/>
          </a:prstGeom>
          <a:noFill/>
          <a:ln w="38100">
            <a:solidFill>
              <a:srgbClr val="99FF99"/>
            </a:solidFill>
            <a:round/>
            <a:headEnd/>
            <a:tailEnd type="triangle" w="med" len="med"/>
          </a:ln>
          <a:effectLst/>
        </p:spPr>
      </p:cxnSp>
      <p:cxnSp>
        <p:nvCxnSpPr>
          <p:cNvPr id="86034" name="AutoShape 18"/>
          <p:cNvCxnSpPr>
            <a:cxnSpLocks noChangeShapeType="1"/>
            <a:stCxn id="86028" idx="3"/>
            <a:endCxn id="86029" idx="1"/>
          </p:cNvCxnSpPr>
          <p:nvPr/>
        </p:nvCxnSpPr>
        <p:spPr bwMode="auto">
          <a:xfrm>
            <a:off x="2487613" y="4067175"/>
            <a:ext cx="4197350" cy="1588"/>
          </a:xfrm>
          <a:prstGeom prst="straightConnector1">
            <a:avLst/>
          </a:prstGeom>
          <a:noFill/>
          <a:ln w="38100">
            <a:solidFill>
              <a:srgbClr val="99FF99"/>
            </a:solidFill>
            <a:round/>
            <a:headEnd/>
            <a:tailEnd type="triangle" w="med" len="med"/>
          </a:ln>
          <a:effectLst/>
        </p:spPr>
      </p:cxnSp>
      <p:cxnSp>
        <p:nvCxnSpPr>
          <p:cNvPr id="86035" name="AutoShape 19"/>
          <p:cNvCxnSpPr>
            <a:cxnSpLocks noChangeShapeType="1"/>
            <a:stCxn id="86023" idx="3"/>
            <a:endCxn id="86024" idx="1"/>
          </p:cNvCxnSpPr>
          <p:nvPr/>
        </p:nvCxnSpPr>
        <p:spPr bwMode="auto">
          <a:xfrm>
            <a:off x="2487613" y="3190875"/>
            <a:ext cx="4197350" cy="1588"/>
          </a:xfrm>
          <a:prstGeom prst="straightConnector1">
            <a:avLst/>
          </a:prstGeom>
          <a:noFill/>
          <a:ln w="38100">
            <a:solidFill>
              <a:srgbClr val="99FF99"/>
            </a:solidFill>
            <a:round/>
            <a:headEnd/>
            <a:tailEnd type="triangle" w="med" len="med"/>
          </a:ln>
          <a:effectLst/>
        </p:spPr>
      </p:cxnSp>
      <p:cxnSp>
        <p:nvCxnSpPr>
          <p:cNvPr id="86036" name="AutoShape 20"/>
          <p:cNvCxnSpPr>
            <a:cxnSpLocks noChangeShapeType="1"/>
            <a:stCxn id="86031" idx="3"/>
            <a:endCxn id="86032" idx="1"/>
          </p:cNvCxnSpPr>
          <p:nvPr/>
        </p:nvCxnSpPr>
        <p:spPr bwMode="auto">
          <a:xfrm>
            <a:off x="2487613" y="4778375"/>
            <a:ext cx="4197350" cy="1588"/>
          </a:xfrm>
          <a:prstGeom prst="straightConnector1">
            <a:avLst/>
          </a:prstGeom>
          <a:noFill/>
          <a:ln w="38100">
            <a:solidFill>
              <a:srgbClr val="99FF99"/>
            </a:solidFill>
            <a:round/>
            <a:headEnd/>
            <a:tailEnd type="triangle" w="med" len="med"/>
          </a:ln>
          <a:effectLst/>
        </p:spPr>
      </p:cxnSp>
      <p:sp>
        <p:nvSpPr>
          <p:cNvPr id="86037" name="Text Box 21"/>
          <p:cNvSpPr txBox="1">
            <a:spLocks noChangeArrowheads="1"/>
          </p:cNvSpPr>
          <p:nvPr/>
        </p:nvSpPr>
        <p:spPr bwMode="auto">
          <a:xfrm>
            <a:off x="3548063" y="2144713"/>
            <a:ext cx="2076450" cy="350837"/>
          </a:xfrm>
          <a:prstGeom prst="rect">
            <a:avLst/>
          </a:prstGeom>
          <a:noFill/>
          <a:ln w="12700" algn="ctr">
            <a:noFill/>
            <a:miter lim="800000"/>
            <a:headEnd/>
            <a:tailEnd/>
          </a:ln>
          <a:effectLst/>
        </p:spPr>
        <p:txBody>
          <a:bodyPr>
            <a:spAutoFit/>
          </a:bodyPr>
          <a:lstStyle/>
          <a:p>
            <a:pPr algn="ctr" eaLnBrk="0" hangingPunct="0">
              <a:lnSpc>
                <a:spcPct val="85000"/>
              </a:lnSpc>
              <a:spcBef>
                <a:spcPct val="50000"/>
              </a:spcBef>
            </a:pPr>
            <a:r>
              <a:rPr lang="en-US" sz="2000">
                <a:effectLst>
                  <a:outerShdw blurRad="38100" dist="38100" dir="2700000" algn="tl">
                    <a:srgbClr val="000000"/>
                  </a:outerShdw>
                </a:effectLst>
                <a:latin typeface="Franklin Gothic Medium" pitchFamily="34" charset="0"/>
              </a:rPr>
              <a:t>WS-* Protocols</a:t>
            </a:r>
          </a:p>
        </p:txBody>
      </p:sp>
      <p:sp>
        <p:nvSpPr>
          <p:cNvPr id="86038" name="Text Box 22"/>
          <p:cNvSpPr txBox="1">
            <a:spLocks noChangeArrowheads="1"/>
          </p:cNvSpPr>
          <p:nvPr/>
        </p:nvSpPr>
        <p:spPr bwMode="auto">
          <a:xfrm>
            <a:off x="3548063" y="2881313"/>
            <a:ext cx="2076450" cy="350837"/>
          </a:xfrm>
          <a:prstGeom prst="rect">
            <a:avLst/>
          </a:prstGeom>
          <a:noFill/>
          <a:ln w="12700" algn="ctr">
            <a:noFill/>
            <a:miter lim="800000"/>
            <a:headEnd/>
            <a:tailEnd/>
          </a:ln>
          <a:effectLst/>
        </p:spPr>
        <p:txBody>
          <a:bodyPr>
            <a:spAutoFit/>
          </a:bodyPr>
          <a:lstStyle/>
          <a:p>
            <a:pPr algn="ctr" eaLnBrk="0" hangingPunct="0">
              <a:lnSpc>
                <a:spcPct val="85000"/>
              </a:lnSpc>
              <a:spcBef>
                <a:spcPct val="50000"/>
              </a:spcBef>
            </a:pPr>
            <a:r>
              <a:rPr lang="en-US" sz="2000">
                <a:effectLst>
                  <a:outerShdw blurRad="38100" dist="38100" dir="2700000" algn="tl">
                    <a:srgbClr val="000000"/>
                  </a:outerShdw>
                </a:effectLst>
                <a:latin typeface="Franklin Gothic Medium" pitchFamily="34" charset="0"/>
              </a:rPr>
              <a:t>WS-* Protocols</a:t>
            </a:r>
          </a:p>
        </p:txBody>
      </p:sp>
      <p:sp>
        <p:nvSpPr>
          <p:cNvPr id="86039" name="Text Box 23"/>
          <p:cNvSpPr txBox="1">
            <a:spLocks noChangeArrowheads="1"/>
          </p:cNvSpPr>
          <p:nvPr/>
        </p:nvSpPr>
        <p:spPr bwMode="auto">
          <a:xfrm>
            <a:off x="3548063" y="3717925"/>
            <a:ext cx="2076450" cy="350838"/>
          </a:xfrm>
          <a:prstGeom prst="rect">
            <a:avLst/>
          </a:prstGeom>
          <a:noFill/>
          <a:ln w="12700" algn="ctr">
            <a:noFill/>
            <a:miter lim="800000"/>
            <a:headEnd/>
            <a:tailEnd/>
          </a:ln>
          <a:effectLst/>
        </p:spPr>
        <p:txBody>
          <a:bodyPr>
            <a:spAutoFit/>
          </a:bodyPr>
          <a:lstStyle/>
          <a:p>
            <a:pPr algn="ctr" eaLnBrk="0" hangingPunct="0">
              <a:lnSpc>
                <a:spcPct val="85000"/>
              </a:lnSpc>
              <a:spcBef>
                <a:spcPct val="50000"/>
              </a:spcBef>
            </a:pPr>
            <a:r>
              <a:rPr lang="en-US" sz="2000">
                <a:effectLst>
                  <a:outerShdw blurRad="38100" dist="38100" dir="2700000" algn="tl">
                    <a:srgbClr val="000000"/>
                  </a:outerShdw>
                </a:effectLst>
                <a:latin typeface="Franklin Gothic Medium" pitchFamily="34" charset="0"/>
              </a:rPr>
              <a:t>MSMQ Protocol</a:t>
            </a:r>
          </a:p>
        </p:txBody>
      </p:sp>
      <p:sp>
        <p:nvSpPr>
          <p:cNvPr id="86040" name="Text Box 24"/>
          <p:cNvSpPr txBox="1">
            <a:spLocks noChangeArrowheads="1"/>
          </p:cNvSpPr>
          <p:nvPr/>
        </p:nvSpPr>
        <p:spPr bwMode="auto">
          <a:xfrm>
            <a:off x="3548063" y="4419600"/>
            <a:ext cx="2076450" cy="350838"/>
          </a:xfrm>
          <a:prstGeom prst="rect">
            <a:avLst/>
          </a:prstGeom>
          <a:noFill/>
          <a:ln w="12700" algn="ctr">
            <a:noFill/>
            <a:miter lim="800000"/>
            <a:headEnd/>
            <a:tailEnd/>
          </a:ln>
          <a:effectLst/>
        </p:spPr>
        <p:txBody>
          <a:bodyPr>
            <a:spAutoFit/>
          </a:bodyPr>
          <a:lstStyle/>
          <a:p>
            <a:pPr algn="ctr" eaLnBrk="0" hangingPunct="0">
              <a:lnSpc>
                <a:spcPct val="85000"/>
              </a:lnSpc>
              <a:spcBef>
                <a:spcPct val="50000"/>
              </a:spcBef>
            </a:pPr>
            <a:r>
              <a:rPr lang="en-US" sz="2000">
                <a:effectLst>
                  <a:outerShdw blurRad="38100" dist="38100" dir="2700000" algn="tl">
                    <a:srgbClr val="000000"/>
                  </a:outerShdw>
                </a:effectLst>
                <a:latin typeface="Franklin Gothic Medium" pitchFamily="34" charset="0"/>
              </a:rPr>
              <a:t>MSMQ Protocol</a:t>
            </a:r>
          </a:p>
        </p:txBody>
      </p:sp>
      <p:sp>
        <p:nvSpPr>
          <p:cNvPr id="86041" name="AutoShape 25"/>
          <p:cNvSpPr>
            <a:spLocks noChangeArrowheads="1"/>
          </p:cNvSpPr>
          <p:nvPr/>
        </p:nvSpPr>
        <p:spPr bwMode="auto">
          <a:xfrm>
            <a:off x="5568950" y="3836988"/>
            <a:ext cx="979488"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MSMQ</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sp>
        <p:nvSpPr>
          <p:cNvPr id="86042" name="AutoShape 26"/>
          <p:cNvSpPr>
            <a:spLocks noChangeArrowheads="1"/>
          </p:cNvSpPr>
          <p:nvPr/>
        </p:nvSpPr>
        <p:spPr bwMode="auto">
          <a:xfrm>
            <a:off x="2554288" y="4522788"/>
            <a:ext cx="979487"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MSMQ</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sp>
        <p:nvSpPr>
          <p:cNvPr id="86043" name="AutoShape 27"/>
          <p:cNvSpPr>
            <a:spLocks noChangeArrowheads="1"/>
          </p:cNvSpPr>
          <p:nvPr/>
        </p:nvSpPr>
        <p:spPr bwMode="auto">
          <a:xfrm>
            <a:off x="5516563" y="2255838"/>
            <a:ext cx="979487"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Http/WS</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sp>
        <p:nvSpPr>
          <p:cNvPr id="86044" name="AutoShape 28"/>
          <p:cNvSpPr>
            <a:spLocks noChangeArrowheads="1"/>
          </p:cNvSpPr>
          <p:nvPr/>
        </p:nvSpPr>
        <p:spPr bwMode="auto">
          <a:xfrm>
            <a:off x="2555875" y="2957513"/>
            <a:ext cx="979488"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Http/WS</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grpSp>
        <p:nvGrpSpPr>
          <p:cNvPr id="8" name="Group 42"/>
          <p:cNvGrpSpPr>
            <a:grpSpLocks/>
          </p:cNvGrpSpPr>
          <p:nvPr/>
        </p:nvGrpSpPr>
        <p:grpSpPr bwMode="auto">
          <a:xfrm>
            <a:off x="533400" y="1354138"/>
            <a:ext cx="8048625" cy="474662"/>
            <a:chOff x="318" y="912"/>
            <a:chExt cx="5070" cy="299"/>
          </a:xfrm>
        </p:grpSpPr>
        <p:sp>
          <p:nvSpPr>
            <p:cNvPr id="86059" name="Rectangle 43"/>
            <p:cNvSpPr>
              <a:spLocks noChangeArrowheads="1"/>
            </p:cNvSpPr>
            <p:nvPr/>
          </p:nvSpPr>
          <p:spPr bwMode="auto">
            <a:xfrm>
              <a:off x="318" y="912"/>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sp>
          <p:nvSpPr>
            <p:cNvPr id="86060" name="Rectangle 44"/>
            <p:cNvSpPr>
              <a:spLocks noChangeArrowheads="1"/>
            </p:cNvSpPr>
            <p:nvPr/>
          </p:nvSpPr>
          <p:spPr bwMode="auto">
            <a:xfrm>
              <a:off x="4175" y="913"/>
              <a:ext cx="1213" cy="298"/>
            </a:xfrm>
            <a:prstGeom prst="rect">
              <a:avLst/>
            </a:prstGeom>
            <a:solidFill>
              <a:schemeClr val="bg1"/>
            </a:solidFill>
            <a:ln w="12700" algn="ctr">
              <a:solidFill>
                <a:schemeClr val="tx1"/>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000000"/>
                    </a:outerShdw>
                  </a:effectLst>
                  <a:latin typeface="Franklin Gothic Medium" pitchFamily="34" charset="0"/>
                </a:rPr>
                <a:t>WCF</a:t>
              </a:r>
            </a:p>
          </p:txBody>
        </p:sp>
      </p:grpSp>
      <p:cxnSp>
        <p:nvCxnSpPr>
          <p:cNvPr id="86061" name="AutoShape 45"/>
          <p:cNvCxnSpPr>
            <a:cxnSpLocks noChangeShapeType="1"/>
          </p:cNvCxnSpPr>
          <p:nvPr/>
        </p:nvCxnSpPr>
        <p:spPr bwMode="auto">
          <a:xfrm>
            <a:off x="2438400" y="1582738"/>
            <a:ext cx="4197350" cy="1587"/>
          </a:xfrm>
          <a:prstGeom prst="straightConnector1">
            <a:avLst/>
          </a:prstGeom>
          <a:noFill/>
          <a:ln w="38100">
            <a:solidFill>
              <a:srgbClr val="99FF99"/>
            </a:solidFill>
            <a:round/>
            <a:headEnd type="triangle" w="med" len="med"/>
            <a:tailEnd type="triangle" w="med" len="med"/>
          </a:ln>
          <a:effectLst/>
        </p:spPr>
      </p:cxnSp>
      <p:sp>
        <p:nvSpPr>
          <p:cNvPr id="86062" name="Text Box 46"/>
          <p:cNvSpPr txBox="1">
            <a:spLocks noChangeArrowheads="1"/>
          </p:cNvSpPr>
          <p:nvPr/>
        </p:nvSpPr>
        <p:spPr bwMode="auto">
          <a:xfrm>
            <a:off x="3505200" y="1277938"/>
            <a:ext cx="2076450" cy="350837"/>
          </a:xfrm>
          <a:prstGeom prst="rect">
            <a:avLst/>
          </a:prstGeom>
          <a:noFill/>
          <a:ln w="12700" algn="ctr">
            <a:noFill/>
            <a:miter lim="800000"/>
            <a:headEnd/>
            <a:tailEnd/>
          </a:ln>
          <a:effectLst/>
        </p:spPr>
        <p:txBody>
          <a:bodyPr>
            <a:spAutoFit/>
          </a:bodyPr>
          <a:lstStyle/>
          <a:p>
            <a:pPr algn="ctr" eaLnBrk="0" hangingPunct="0">
              <a:lnSpc>
                <a:spcPct val="85000"/>
              </a:lnSpc>
              <a:spcBef>
                <a:spcPct val="50000"/>
              </a:spcBef>
            </a:pPr>
            <a:r>
              <a:rPr lang="en-US" sz="2000">
                <a:effectLst>
                  <a:outerShdw blurRad="38100" dist="38100" dir="2700000" algn="tl">
                    <a:srgbClr val="000000"/>
                  </a:outerShdw>
                </a:effectLst>
                <a:latin typeface="Franklin Gothic Medium" pitchFamily="34" charset="0"/>
              </a:rPr>
              <a:t>WS-* Protocols</a:t>
            </a:r>
          </a:p>
        </p:txBody>
      </p:sp>
      <p:sp>
        <p:nvSpPr>
          <p:cNvPr id="86063" name="AutoShape 47"/>
          <p:cNvSpPr>
            <a:spLocks noChangeArrowheads="1"/>
          </p:cNvSpPr>
          <p:nvPr/>
        </p:nvSpPr>
        <p:spPr bwMode="auto">
          <a:xfrm>
            <a:off x="5486400" y="1370013"/>
            <a:ext cx="979488"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sp>
        <p:nvSpPr>
          <p:cNvPr id="86064" name="AutoShape 48"/>
          <p:cNvSpPr>
            <a:spLocks noChangeArrowheads="1"/>
          </p:cNvSpPr>
          <p:nvPr/>
        </p:nvSpPr>
        <p:spPr bwMode="auto">
          <a:xfrm>
            <a:off x="2590800" y="1354138"/>
            <a:ext cx="979488" cy="441325"/>
          </a:xfrm>
          <a:prstGeom prst="roundRect">
            <a:avLst>
              <a:gd name="adj" fmla="val 16667"/>
            </a:avLst>
          </a:prstGeom>
          <a:solidFill>
            <a:schemeClr val="folHlink"/>
          </a:solidFill>
          <a:ln w="12700" algn="ctr">
            <a:solidFill>
              <a:schemeClr val="tx1"/>
            </a:solidFill>
            <a:round/>
            <a:headEnd/>
            <a:tailEnd/>
          </a:ln>
          <a:effectLst/>
        </p:spPr>
        <p:txBody>
          <a:bodyPr wrap="none" anchor="ctr"/>
          <a:lstStyle/>
          <a:p>
            <a:pPr algn="ctr" eaLnBrk="0" hangingPunct="0">
              <a:lnSpc>
                <a:spcPct val="85000"/>
              </a:lnSpc>
              <a:spcBef>
                <a:spcPct val="20000"/>
              </a:spcBef>
            </a:pPr>
            <a:r>
              <a:rPr lang="en-US">
                <a:solidFill>
                  <a:schemeClr val="bg2"/>
                </a:solidFill>
                <a:latin typeface="Franklin Gothic Medium" pitchFamily="34" charset="0"/>
              </a:rPr>
              <a:t>*</a:t>
            </a:r>
            <a:br>
              <a:rPr lang="en-US">
                <a:solidFill>
                  <a:schemeClr val="bg2"/>
                </a:solidFill>
                <a:latin typeface="Franklin Gothic Medium" pitchFamily="34" charset="0"/>
              </a:rPr>
            </a:br>
            <a:r>
              <a:rPr lang="en-US">
                <a:solidFill>
                  <a:schemeClr val="bg2"/>
                </a:solidFill>
                <a:latin typeface="Franklin Gothic Medium" pitchFamily="34" charset="0"/>
              </a:rPr>
              <a:t>Binding</a:t>
            </a:r>
          </a:p>
        </p:txBody>
      </p:sp>
      <p:sp>
        <p:nvSpPr>
          <p:cNvPr id="86065" name="Line 49"/>
          <p:cNvSpPr>
            <a:spLocks noChangeShapeType="1"/>
          </p:cNvSpPr>
          <p:nvPr/>
        </p:nvSpPr>
        <p:spPr bwMode="auto">
          <a:xfrm>
            <a:off x="304800" y="3644900"/>
            <a:ext cx="8610600" cy="0"/>
          </a:xfrm>
          <a:prstGeom prst="line">
            <a:avLst/>
          </a:prstGeom>
          <a:noFill/>
          <a:ln w="9525">
            <a:solidFill>
              <a:schemeClr val="tx1"/>
            </a:solidFill>
            <a:round/>
            <a:headEnd/>
            <a:tailEnd/>
          </a:ln>
          <a:effectLst/>
        </p:spPr>
        <p:txBody>
          <a:bodyPr/>
          <a:lstStyle/>
          <a:p>
            <a:endParaRPr lang="en-GB"/>
          </a:p>
        </p:txBody>
      </p:sp>
      <p:sp>
        <p:nvSpPr>
          <p:cNvPr id="86067" name="Line 51"/>
          <p:cNvSpPr>
            <a:spLocks noChangeShapeType="1"/>
          </p:cNvSpPr>
          <p:nvPr/>
        </p:nvSpPr>
        <p:spPr bwMode="auto">
          <a:xfrm>
            <a:off x="304800" y="2057400"/>
            <a:ext cx="8610600" cy="0"/>
          </a:xfrm>
          <a:prstGeom prst="line">
            <a:avLst/>
          </a:prstGeom>
          <a:noFill/>
          <a:ln w="9525">
            <a:solidFill>
              <a:schemeClr val="tx1"/>
            </a:solidFill>
            <a:round/>
            <a:headEnd/>
            <a:tailEnd/>
          </a:ln>
          <a:effectLst/>
        </p:spPr>
        <p:txBody>
          <a:bodyPr/>
          <a:lstStyle/>
          <a:p>
            <a:endParaRPr lang="en-GB"/>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0" fill="hold" nodeType="withEffect">
                                  <p:stCondLst>
                                    <p:cond delay="0"/>
                                  </p:stCondLst>
                                  <p:childTnLst>
                                    <p:set>
                                      <p:cBhvr>
                                        <p:cTn id="11" dur="1" fill="hold">
                                          <p:stCondLst>
                                            <p:cond delay="0"/>
                                          </p:stCondLst>
                                        </p:cTn>
                                        <p:tgtEl>
                                          <p:spTgt spid="86033"/>
                                        </p:tgtEl>
                                        <p:attrNameLst>
                                          <p:attrName>style.visibility</p:attrName>
                                        </p:attrNameLst>
                                      </p:cBhvr>
                                      <p:to>
                                        <p:strVal val="visible"/>
                                      </p:to>
                                    </p:set>
                                    <p:anim calcmode="lin" valueType="num">
                                      <p:cBhvr>
                                        <p:cTn id="12" dur="500" fill="hold"/>
                                        <p:tgtEl>
                                          <p:spTgt spid="86033"/>
                                        </p:tgtEl>
                                        <p:attrNameLst>
                                          <p:attrName>ppt_w</p:attrName>
                                        </p:attrNameLst>
                                      </p:cBhvr>
                                      <p:tavLst>
                                        <p:tav tm="0">
                                          <p:val>
                                            <p:fltVal val="0"/>
                                          </p:val>
                                        </p:tav>
                                        <p:tav tm="100000">
                                          <p:val>
                                            <p:strVal val="#ppt_w"/>
                                          </p:val>
                                        </p:tav>
                                      </p:tavLst>
                                    </p:anim>
                                    <p:anim calcmode="lin" valueType="num">
                                      <p:cBhvr>
                                        <p:cTn id="13" dur="500" fill="hold"/>
                                        <p:tgtEl>
                                          <p:spTgt spid="86033"/>
                                        </p:tgtEl>
                                        <p:attrNameLst>
                                          <p:attrName>ppt_h</p:attrName>
                                        </p:attrNameLst>
                                      </p:cBhvr>
                                      <p:tavLst>
                                        <p:tav tm="0">
                                          <p:val>
                                            <p:fltVal val="0"/>
                                          </p:val>
                                        </p:tav>
                                        <p:tav tm="100000">
                                          <p:val>
                                            <p:strVal val="#ppt_h"/>
                                          </p:val>
                                        </p:tav>
                                      </p:tavLst>
                                    </p:anim>
                                    <p:animEffect transition="in" filter="fade">
                                      <p:cBhvr>
                                        <p:cTn id="14" dur="500"/>
                                        <p:tgtEl>
                                          <p:spTgt spid="86033"/>
                                        </p:tgtEl>
                                      </p:cBhvr>
                                    </p:animEffect>
                                  </p:childTnLst>
                                </p:cTn>
                              </p:par>
                              <p:par>
                                <p:cTn id="15" presetID="53" presetClass="entr" presetSubtype="0" fill="hold" nodeType="withEffect">
                                  <p:stCondLst>
                                    <p:cond delay="0"/>
                                  </p:stCondLst>
                                  <p:childTnLst>
                                    <p:set>
                                      <p:cBhvr>
                                        <p:cTn id="16" dur="1" fill="hold">
                                          <p:stCondLst>
                                            <p:cond delay="0"/>
                                          </p:stCondLst>
                                        </p:cTn>
                                        <p:tgtEl>
                                          <p:spTgt spid="86035"/>
                                        </p:tgtEl>
                                        <p:attrNameLst>
                                          <p:attrName>style.visibility</p:attrName>
                                        </p:attrNameLst>
                                      </p:cBhvr>
                                      <p:to>
                                        <p:strVal val="visible"/>
                                      </p:to>
                                    </p:set>
                                    <p:anim calcmode="lin" valueType="num">
                                      <p:cBhvr>
                                        <p:cTn id="17" dur="500" fill="hold"/>
                                        <p:tgtEl>
                                          <p:spTgt spid="86035"/>
                                        </p:tgtEl>
                                        <p:attrNameLst>
                                          <p:attrName>ppt_w</p:attrName>
                                        </p:attrNameLst>
                                      </p:cBhvr>
                                      <p:tavLst>
                                        <p:tav tm="0">
                                          <p:val>
                                            <p:fltVal val="0"/>
                                          </p:val>
                                        </p:tav>
                                        <p:tav tm="100000">
                                          <p:val>
                                            <p:strVal val="#ppt_w"/>
                                          </p:val>
                                        </p:tav>
                                      </p:tavLst>
                                    </p:anim>
                                    <p:anim calcmode="lin" valueType="num">
                                      <p:cBhvr>
                                        <p:cTn id="18" dur="500" fill="hold"/>
                                        <p:tgtEl>
                                          <p:spTgt spid="86035"/>
                                        </p:tgtEl>
                                        <p:attrNameLst>
                                          <p:attrName>ppt_h</p:attrName>
                                        </p:attrNameLst>
                                      </p:cBhvr>
                                      <p:tavLst>
                                        <p:tav tm="0">
                                          <p:val>
                                            <p:fltVal val="0"/>
                                          </p:val>
                                        </p:tav>
                                        <p:tav tm="100000">
                                          <p:val>
                                            <p:strVal val="#ppt_h"/>
                                          </p:val>
                                        </p:tav>
                                      </p:tavLst>
                                    </p:anim>
                                    <p:animEffect transition="in" filter="fade">
                                      <p:cBhvr>
                                        <p:cTn id="19" dur="500"/>
                                        <p:tgtEl>
                                          <p:spTgt spid="86035"/>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86037"/>
                                        </p:tgtEl>
                                        <p:attrNameLst>
                                          <p:attrName>style.visibility</p:attrName>
                                        </p:attrNameLst>
                                      </p:cBhvr>
                                      <p:to>
                                        <p:strVal val="visible"/>
                                      </p:to>
                                    </p:set>
                                    <p:anim calcmode="lin" valueType="num">
                                      <p:cBhvr>
                                        <p:cTn id="22" dur="500" fill="hold"/>
                                        <p:tgtEl>
                                          <p:spTgt spid="86037"/>
                                        </p:tgtEl>
                                        <p:attrNameLst>
                                          <p:attrName>ppt_w</p:attrName>
                                        </p:attrNameLst>
                                      </p:cBhvr>
                                      <p:tavLst>
                                        <p:tav tm="0">
                                          <p:val>
                                            <p:fltVal val="0"/>
                                          </p:val>
                                        </p:tav>
                                        <p:tav tm="100000">
                                          <p:val>
                                            <p:strVal val="#ppt_w"/>
                                          </p:val>
                                        </p:tav>
                                      </p:tavLst>
                                    </p:anim>
                                    <p:anim calcmode="lin" valueType="num">
                                      <p:cBhvr>
                                        <p:cTn id="23" dur="500" fill="hold"/>
                                        <p:tgtEl>
                                          <p:spTgt spid="86037"/>
                                        </p:tgtEl>
                                        <p:attrNameLst>
                                          <p:attrName>ppt_h</p:attrName>
                                        </p:attrNameLst>
                                      </p:cBhvr>
                                      <p:tavLst>
                                        <p:tav tm="0">
                                          <p:val>
                                            <p:fltVal val="0"/>
                                          </p:val>
                                        </p:tav>
                                        <p:tav tm="100000">
                                          <p:val>
                                            <p:strVal val="#ppt_h"/>
                                          </p:val>
                                        </p:tav>
                                      </p:tavLst>
                                    </p:anim>
                                    <p:animEffect transition="in" filter="fade">
                                      <p:cBhvr>
                                        <p:cTn id="24" dur="500"/>
                                        <p:tgtEl>
                                          <p:spTgt spid="86037"/>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86038"/>
                                        </p:tgtEl>
                                        <p:attrNameLst>
                                          <p:attrName>style.visibility</p:attrName>
                                        </p:attrNameLst>
                                      </p:cBhvr>
                                      <p:to>
                                        <p:strVal val="visible"/>
                                      </p:to>
                                    </p:set>
                                    <p:anim calcmode="lin" valueType="num">
                                      <p:cBhvr>
                                        <p:cTn id="27" dur="500" fill="hold"/>
                                        <p:tgtEl>
                                          <p:spTgt spid="86038"/>
                                        </p:tgtEl>
                                        <p:attrNameLst>
                                          <p:attrName>ppt_w</p:attrName>
                                        </p:attrNameLst>
                                      </p:cBhvr>
                                      <p:tavLst>
                                        <p:tav tm="0">
                                          <p:val>
                                            <p:fltVal val="0"/>
                                          </p:val>
                                        </p:tav>
                                        <p:tav tm="100000">
                                          <p:val>
                                            <p:strVal val="#ppt_w"/>
                                          </p:val>
                                        </p:tav>
                                      </p:tavLst>
                                    </p:anim>
                                    <p:anim calcmode="lin" valueType="num">
                                      <p:cBhvr>
                                        <p:cTn id="28" dur="500" fill="hold"/>
                                        <p:tgtEl>
                                          <p:spTgt spid="86038"/>
                                        </p:tgtEl>
                                        <p:attrNameLst>
                                          <p:attrName>ppt_h</p:attrName>
                                        </p:attrNameLst>
                                      </p:cBhvr>
                                      <p:tavLst>
                                        <p:tav tm="0">
                                          <p:val>
                                            <p:fltVal val="0"/>
                                          </p:val>
                                        </p:tav>
                                        <p:tav tm="100000">
                                          <p:val>
                                            <p:strVal val="#ppt_h"/>
                                          </p:val>
                                        </p:tav>
                                      </p:tavLst>
                                    </p:anim>
                                    <p:animEffect transition="in" filter="fade">
                                      <p:cBhvr>
                                        <p:cTn id="29" dur="500"/>
                                        <p:tgtEl>
                                          <p:spTgt spid="86038"/>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86043"/>
                                        </p:tgtEl>
                                        <p:attrNameLst>
                                          <p:attrName>style.visibility</p:attrName>
                                        </p:attrNameLst>
                                      </p:cBhvr>
                                      <p:to>
                                        <p:strVal val="visible"/>
                                      </p:to>
                                    </p:set>
                                    <p:anim calcmode="lin" valueType="num">
                                      <p:cBhvr>
                                        <p:cTn id="32" dur="500" fill="hold"/>
                                        <p:tgtEl>
                                          <p:spTgt spid="86043"/>
                                        </p:tgtEl>
                                        <p:attrNameLst>
                                          <p:attrName>ppt_w</p:attrName>
                                        </p:attrNameLst>
                                      </p:cBhvr>
                                      <p:tavLst>
                                        <p:tav tm="0">
                                          <p:val>
                                            <p:fltVal val="0"/>
                                          </p:val>
                                        </p:tav>
                                        <p:tav tm="100000">
                                          <p:val>
                                            <p:strVal val="#ppt_w"/>
                                          </p:val>
                                        </p:tav>
                                      </p:tavLst>
                                    </p:anim>
                                    <p:anim calcmode="lin" valueType="num">
                                      <p:cBhvr>
                                        <p:cTn id="33" dur="500" fill="hold"/>
                                        <p:tgtEl>
                                          <p:spTgt spid="86043"/>
                                        </p:tgtEl>
                                        <p:attrNameLst>
                                          <p:attrName>ppt_h</p:attrName>
                                        </p:attrNameLst>
                                      </p:cBhvr>
                                      <p:tavLst>
                                        <p:tav tm="0">
                                          <p:val>
                                            <p:fltVal val="0"/>
                                          </p:val>
                                        </p:tav>
                                        <p:tav tm="100000">
                                          <p:val>
                                            <p:strVal val="#ppt_h"/>
                                          </p:val>
                                        </p:tav>
                                      </p:tavLst>
                                    </p:anim>
                                    <p:animEffect transition="in" filter="fade">
                                      <p:cBhvr>
                                        <p:cTn id="34" dur="500"/>
                                        <p:tgtEl>
                                          <p:spTgt spid="86043"/>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86044"/>
                                        </p:tgtEl>
                                        <p:attrNameLst>
                                          <p:attrName>style.visibility</p:attrName>
                                        </p:attrNameLst>
                                      </p:cBhvr>
                                      <p:to>
                                        <p:strVal val="visible"/>
                                      </p:to>
                                    </p:set>
                                    <p:anim calcmode="lin" valueType="num">
                                      <p:cBhvr>
                                        <p:cTn id="37" dur="500" fill="hold"/>
                                        <p:tgtEl>
                                          <p:spTgt spid="86044"/>
                                        </p:tgtEl>
                                        <p:attrNameLst>
                                          <p:attrName>ppt_w</p:attrName>
                                        </p:attrNameLst>
                                      </p:cBhvr>
                                      <p:tavLst>
                                        <p:tav tm="0">
                                          <p:val>
                                            <p:fltVal val="0"/>
                                          </p:val>
                                        </p:tav>
                                        <p:tav tm="100000">
                                          <p:val>
                                            <p:strVal val="#ppt_w"/>
                                          </p:val>
                                        </p:tav>
                                      </p:tavLst>
                                    </p:anim>
                                    <p:anim calcmode="lin" valueType="num">
                                      <p:cBhvr>
                                        <p:cTn id="38" dur="500" fill="hold"/>
                                        <p:tgtEl>
                                          <p:spTgt spid="86044"/>
                                        </p:tgtEl>
                                        <p:attrNameLst>
                                          <p:attrName>ppt_h</p:attrName>
                                        </p:attrNameLst>
                                      </p:cBhvr>
                                      <p:tavLst>
                                        <p:tav tm="0">
                                          <p:val>
                                            <p:fltVal val="0"/>
                                          </p:val>
                                        </p:tav>
                                        <p:tav tm="100000">
                                          <p:val>
                                            <p:strVal val="#ppt_h"/>
                                          </p:val>
                                        </p:tav>
                                      </p:tavLst>
                                    </p:anim>
                                    <p:animEffect transition="in" filter="fade">
                                      <p:cBhvr>
                                        <p:cTn id="39" dur="500"/>
                                        <p:tgtEl>
                                          <p:spTgt spid="86044"/>
                                        </p:tgtEl>
                                      </p:cBhvr>
                                    </p:animEffect>
                                  </p:childTnLst>
                                </p:cTn>
                              </p:par>
                              <p:par>
                                <p:cTn id="40" presetID="53" presetClass="entr" presetSubtype="0" fill="hold" grpId="0" nodeType="withEffect">
                                  <p:stCondLst>
                                    <p:cond delay="0"/>
                                  </p:stCondLst>
                                  <p:childTnLst>
                                    <p:set>
                                      <p:cBhvr>
                                        <p:cTn id="41" dur="1" fill="hold">
                                          <p:stCondLst>
                                            <p:cond delay="0"/>
                                          </p:stCondLst>
                                        </p:cTn>
                                        <p:tgtEl>
                                          <p:spTgt spid="86067"/>
                                        </p:tgtEl>
                                        <p:attrNameLst>
                                          <p:attrName>style.visibility</p:attrName>
                                        </p:attrNameLst>
                                      </p:cBhvr>
                                      <p:to>
                                        <p:strVal val="visible"/>
                                      </p:to>
                                    </p:set>
                                    <p:anim calcmode="lin" valueType="num">
                                      <p:cBhvr>
                                        <p:cTn id="42" dur="500" fill="hold"/>
                                        <p:tgtEl>
                                          <p:spTgt spid="86067"/>
                                        </p:tgtEl>
                                        <p:attrNameLst>
                                          <p:attrName>ppt_w</p:attrName>
                                        </p:attrNameLst>
                                      </p:cBhvr>
                                      <p:tavLst>
                                        <p:tav tm="0">
                                          <p:val>
                                            <p:fltVal val="0"/>
                                          </p:val>
                                        </p:tav>
                                        <p:tav tm="100000">
                                          <p:val>
                                            <p:strVal val="#ppt_w"/>
                                          </p:val>
                                        </p:tav>
                                      </p:tavLst>
                                    </p:anim>
                                    <p:anim calcmode="lin" valueType="num">
                                      <p:cBhvr>
                                        <p:cTn id="43" dur="500" fill="hold"/>
                                        <p:tgtEl>
                                          <p:spTgt spid="86067"/>
                                        </p:tgtEl>
                                        <p:attrNameLst>
                                          <p:attrName>ppt_h</p:attrName>
                                        </p:attrNameLst>
                                      </p:cBhvr>
                                      <p:tavLst>
                                        <p:tav tm="0">
                                          <p:val>
                                            <p:fltVal val="0"/>
                                          </p:val>
                                        </p:tav>
                                        <p:tav tm="100000">
                                          <p:val>
                                            <p:strVal val="#ppt_h"/>
                                          </p:val>
                                        </p:tav>
                                      </p:tavLst>
                                    </p:anim>
                                    <p:animEffect transition="in" filter="fade">
                                      <p:cBhvr>
                                        <p:cTn id="44" dur="500"/>
                                        <p:tgtEl>
                                          <p:spTgt spid="8606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par>
                                <p:cTn id="52" presetID="53" presetClass="entr" presetSubtype="0" fill="hold" nodeType="withEffect">
                                  <p:stCondLst>
                                    <p:cond delay="0"/>
                                  </p:stCondLst>
                                  <p:childTnLst>
                                    <p:set>
                                      <p:cBhvr>
                                        <p:cTn id="53" dur="1" fill="hold">
                                          <p:stCondLst>
                                            <p:cond delay="0"/>
                                          </p:stCondLst>
                                        </p:cTn>
                                        <p:tgtEl>
                                          <p:spTgt spid="86034"/>
                                        </p:tgtEl>
                                        <p:attrNameLst>
                                          <p:attrName>style.visibility</p:attrName>
                                        </p:attrNameLst>
                                      </p:cBhvr>
                                      <p:to>
                                        <p:strVal val="visible"/>
                                      </p:to>
                                    </p:set>
                                    <p:anim calcmode="lin" valueType="num">
                                      <p:cBhvr>
                                        <p:cTn id="54" dur="500" fill="hold"/>
                                        <p:tgtEl>
                                          <p:spTgt spid="86034"/>
                                        </p:tgtEl>
                                        <p:attrNameLst>
                                          <p:attrName>ppt_w</p:attrName>
                                        </p:attrNameLst>
                                      </p:cBhvr>
                                      <p:tavLst>
                                        <p:tav tm="0">
                                          <p:val>
                                            <p:fltVal val="0"/>
                                          </p:val>
                                        </p:tav>
                                        <p:tav tm="100000">
                                          <p:val>
                                            <p:strVal val="#ppt_w"/>
                                          </p:val>
                                        </p:tav>
                                      </p:tavLst>
                                    </p:anim>
                                    <p:anim calcmode="lin" valueType="num">
                                      <p:cBhvr>
                                        <p:cTn id="55" dur="500" fill="hold"/>
                                        <p:tgtEl>
                                          <p:spTgt spid="86034"/>
                                        </p:tgtEl>
                                        <p:attrNameLst>
                                          <p:attrName>ppt_h</p:attrName>
                                        </p:attrNameLst>
                                      </p:cBhvr>
                                      <p:tavLst>
                                        <p:tav tm="0">
                                          <p:val>
                                            <p:fltVal val="0"/>
                                          </p:val>
                                        </p:tav>
                                        <p:tav tm="100000">
                                          <p:val>
                                            <p:strVal val="#ppt_h"/>
                                          </p:val>
                                        </p:tav>
                                      </p:tavLst>
                                    </p:anim>
                                    <p:animEffect transition="in" filter="fade">
                                      <p:cBhvr>
                                        <p:cTn id="56" dur="500"/>
                                        <p:tgtEl>
                                          <p:spTgt spid="86034"/>
                                        </p:tgtEl>
                                      </p:cBhvr>
                                    </p:animEffect>
                                  </p:childTnLst>
                                </p:cTn>
                              </p:par>
                              <p:par>
                                <p:cTn id="57" presetID="53" presetClass="entr" presetSubtype="0" fill="hold" nodeType="withEffect">
                                  <p:stCondLst>
                                    <p:cond delay="0"/>
                                  </p:stCondLst>
                                  <p:childTnLst>
                                    <p:set>
                                      <p:cBhvr>
                                        <p:cTn id="58" dur="1" fill="hold">
                                          <p:stCondLst>
                                            <p:cond delay="0"/>
                                          </p:stCondLst>
                                        </p:cTn>
                                        <p:tgtEl>
                                          <p:spTgt spid="86036"/>
                                        </p:tgtEl>
                                        <p:attrNameLst>
                                          <p:attrName>style.visibility</p:attrName>
                                        </p:attrNameLst>
                                      </p:cBhvr>
                                      <p:to>
                                        <p:strVal val="visible"/>
                                      </p:to>
                                    </p:set>
                                    <p:anim calcmode="lin" valueType="num">
                                      <p:cBhvr>
                                        <p:cTn id="59" dur="500" fill="hold"/>
                                        <p:tgtEl>
                                          <p:spTgt spid="86036"/>
                                        </p:tgtEl>
                                        <p:attrNameLst>
                                          <p:attrName>ppt_w</p:attrName>
                                        </p:attrNameLst>
                                      </p:cBhvr>
                                      <p:tavLst>
                                        <p:tav tm="0">
                                          <p:val>
                                            <p:fltVal val="0"/>
                                          </p:val>
                                        </p:tav>
                                        <p:tav tm="100000">
                                          <p:val>
                                            <p:strVal val="#ppt_w"/>
                                          </p:val>
                                        </p:tav>
                                      </p:tavLst>
                                    </p:anim>
                                    <p:anim calcmode="lin" valueType="num">
                                      <p:cBhvr>
                                        <p:cTn id="60" dur="500" fill="hold"/>
                                        <p:tgtEl>
                                          <p:spTgt spid="86036"/>
                                        </p:tgtEl>
                                        <p:attrNameLst>
                                          <p:attrName>ppt_h</p:attrName>
                                        </p:attrNameLst>
                                      </p:cBhvr>
                                      <p:tavLst>
                                        <p:tav tm="0">
                                          <p:val>
                                            <p:fltVal val="0"/>
                                          </p:val>
                                        </p:tav>
                                        <p:tav tm="100000">
                                          <p:val>
                                            <p:strVal val="#ppt_h"/>
                                          </p:val>
                                        </p:tav>
                                      </p:tavLst>
                                    </p:anim>
                                    <p:animEffect transition="in" filter="fade">
                                      <p:cBhvr>
                                        <p:cTn id="61" dur="500"/>
                                        <p:tgtEl>
                                          <p:spTgt spid="86036"/>
                                        </p:tgtEl>
                                      </p:cBhvr>
                                    </p:animEffect>
                                  </p:childTnLst>
                                </p:cTn>
                              </p:par>
                              <p:par>
                                <p:cTn id="62" presetID="53" presetClass="entr" presetSubtype="0" fill="hold" grpId="0" nodeType="withEffect">
                                  <p:stCondLst>
                                    <p:cond delay="0"/>
                                  </p:stCondLst>
                                  <p:childTnLst>
                                    <p:set>
                                      <p:cBhvr>
                                        <p:cTn id="63" dur="1" fill="hold">
                                          <p:stCondLst>
                                            <p:cond delay="0"/>
                                          </p:stCondLst>
                                        </p:cTn>
                                        <p:tgtEl>
                                          <p:spTgt spid="86039"/>
                                        </p:tgtEl>
                                        <p:attrNameLst>
                                          <p:attrName>style.visibility</p:attrName>
                                        </p:attrNameLst>
                                      </p:cBhvr>
                                      <p:to>
                                        <p:strVal val="visible"/>
                                      </p:to>
                                    </p:set>
                                    <p:anim calcmode="lin" valueType="num">
                                      <p:cBhvr>
                                        <p:cTn id="64" dur="500" fill="hold"/>
                                        <p:tgtEl>
                                          <p:spTgt spid="86039"/>
                                        </p:tgtEl>
                                        <p:attrNameLst>
                                          <p:attrName>ppt_w</p:attrName>
                                        </p:attrNameLst>
                                      </p:cBhvr>
                                      <p:tavLst>
                                        <p:tav tm="0">
                                          <p:val>
                                            <p:fltVal val="0"/>
                                          </p:val>
                                        </p:tav>
                                        <p:tav tm="100000">
                                          <p:val>
                                            <p:strVal val="#ppt_w"/>
                                          </p:val>
                                        </p:tav>
                                      </p:tavLst>
                                    </p:anim>
                                    <p:anim calcmode="lin" valueType="num">
                                      <p:cBhvr>
                                        <p:cTn id="65" dur="500" fill="hold"/>
                                        <p:tgtEl>
                                          <p:spTgt spid="86039"/>
                                        </p:tgtEl>
                                        <p:attrNameLst>
                                          <p:attrName>ppt_h</p:attrName>
                                        </p:attrNameLst>
                                      </p:cBhvr>
                                      <p:tavLst>
                                        <p:tav tm="0">
                                          <p:val>
                                            <p:fltVal val="0"/>
                                          </p:val>
                                        </p:tav>
                                        <p:tav tm="100000">
                                          <p:val>
                                            <p:strVal val="#ppt_h"/>
                                          </p:val>
                                        </p:tav>
                                      </p:tavLst>
                                    </p:anim>
                                    <p:animEffect transition="in" filter="fade">
                                      <p:cBhvr>
                                        <p:cTn id="66" dur="500"/>
                                        <p:tgtEl>
                                          <p:spTgt spid="86039"/>
                                        </p:tgtEl>
                                      </p:cBhvr>
                                    </p:animEffect>
                                  </p:childTnLst>
                                </p:cTn>
                              </p:par>
                              <p:par>
                                <p:cTn id="67" presetID="53" presetClass="entr" presetSubtype="0" fill="hold" grpId="0" nodeType="withEffect">
                                  <p:stCondLst>
                                    <p:cond delay="0"/>
                                  </p:stCondLst>
                                  <p:childTnLst>
                                    <p:set>
                                      <p:cBhvr>
                                        <p:cTn id="68" dur="1" fill="hold">
                                          <p:stCondLst>
                                            <p:cond delay="0"/>
                                          </p:stCondLst>
                                        </p:cTn>
                                        <p:tgtEl>
                                          <p:spTgt spid="86040"/>
                                        </p:tgtEl>
                                        <p:attrNameLst>
                                          <p:attrName>style.visibility</p:attrName>
                                        </p:attrNameLst>
                                      </p:cBhvr>
                                      <p:to>
                                        <p:strVal val="visible"/>
                                      </p:to>
                                    </p:set>
                                    <p:anim calcmode="lin" valueType="num">
                                      <p:cBhvr>
                                        <p:cTn id="69" dur="500" fill="hold"/>
                                        <p:tgtEl>
                                          <p:spTgt spid="86040"/>
                                        </p:tgtEl>
                                        <p:attrNameLst>
                                          <p:attrName>ppt_w</p:attrName>
                                        </p:attrNameLst>
                                      </p:cBhvr>
                                      <p:tavLst>
                                        <p:tav tm="0">
                                          <p:val>
                                            <p:fltVal val="0"/>
                                          </p:val>
                                        </p:tav>
                                        <p:tav tm="100000">
                                          <p:val>
                                            <p:strVal val="#ppt_w"/>
                                          </p:val>
                                        </p:tav>
                                      </p:tavLst>
                                    </p:anim>
                                    <p:anim calcmode="lin" valueType="num">
                                      <p:cBhvr>
                                        <p:cTn id="70" dur="500" fill="hold"/>
                                        <p:tgtEl>
                                          <p:spTgt spid="86040"/>
                                        </p:tgtEl>
                                        <p:attrNameLst>
                                          <p:attrName>ppt_h</p:attrName>
                                        </p:attrNameLst>
                                      </p:cBhvr>
                                      <p:tavLst>
                                        <p:tav tm="0">
                                          <p:val>
                                            <p:fltVal val="0"/>
                                          </p:val>
                                        </p:tav>
                                        <p:tav tm="100000">
                                          <p:val>
                                            <p:strVal val="#ppt_h"/>
                                          </p:val>
                                        </p:tav>
                                      </p:tavLst>
                                    </p:anim>
                                    <p:animEffect transition="in" filter="fade">
                                      <p:cBhvr>
                                        <p:cTn id="71" dur="500"/>
                                        <p:tgtEl>
                                          <p:spTgt spid="86040"/>
                                        </p:tgtEl>
                                      </p:cBhvr>
                                    </p:animEffect>
                                  </p:childTnLst>
                                </p:cTn>
                              </p:par>
                              <p:par>
                                <p:cTn id="72" presetID="53" presetClass="entr" presetSubtype="0" fill="hold" grpId="0" nodeType="withEffect">
                                  <p:stCondLst>
                                    <p:cond delay="0"/>
                                  </p:stCondLst>
                                  <p:childTnLst>
                                    <p:set>
                                      <p:cBhvr>
                                        <p:cTn id="73" dur="1" fill="hold">
                                          <p:stCondLst>
                                            <p:cond delay="0"/>
                                          </p:stCondLst>
                                        </p:cTn>
                                        <p:tgtEl>
                                          <p:spTgt spid="86041"/>
                                        </p:tgtEl>
                                        <p:attrNameLst>
                                          <p:attrName>style.visibility</p:attrName>
                                        </p:attrNameLst>
                                      </p:cBhvr>
                                      <p:to>
                                        <p:strVal val="visible"/>
                                      </p:to>
                                    </p:set>
                                    <p:anim calcmode="lin" valueType="num">
                                      <p:cBhvr>
                                        <p:cTn id="74" dur="500" fill="hold"/>
                                        <p:tgtEl>
                                          <p:spTgt spid="86041"/>
                                        </p:tgtEl>
                                        <p:attrNameLst>
                                          <p:attrName>ppt_w</p:attrName>
                                        </p:attrNameLst>
                                      </p:cBhvr>
                                      <p:tavLst>
                                        <p:tav tm="0">
                                          <p:val>
                                            <p:fltVal val="0"/>
                                          </p:val>
                                        </p:tav>
                                        <p:tav tm="100000">
                                          <p:val>
                                            <p:strVal val="#ppt_w"/>
                                          </p:val>
                                        </p:tav>
                                      </p:tavLst>
                                    </p:anim>
                                    <p:anim calcmode="lin" valueType="num">
                                      <p:cBhvr>
                                        <p:cTn id="75" dur="500" fill="hold"/>
                                        <p:tgtEl>
                                          <p:spTgt spid="86041"/>
                                        </p:tgtEl>
                                        <p:attrNameLst>
                                          <p:attrName>ppt_h</p:attrName>
                                        </p:attrNameLst>
                                      </p:cBhvr>
                                      <p:tavLst>
                                        <p:tav tm="0">
                                          <p:val>
                                            <p:fltVal val="0"/>
                                          </p:val>
                                        </p:tav>
                                        <p:tav tm="100000">
                                          <p:val>
                                            <p:strVal val="#ppt_h"/>
                                          </p:val>
                                        </p:tav>
                                      </p:tavLst>
                                    </p:anim>
                                    <p:animEffect transition="in" filter="fade">
                                      <p:cBhvr>
                                        <p:cTn id="76" dur="500"/>
                                        <p:tgtEl>
                                          <p:spTgt spid="86041"/>
                                        </p:tgtEl>
                                      </p:cBhvr>
                                    </p:animEffect>
                                  </p:childTnLst>
                                </p:cTn>
                              </p:par>
                              <p:par>
                                <p:cTn id="77" presetID="53" presetClass="entr" presetSubtype="0" fill="hold" grpId="0" nodeType="withEffect">
                                  <p:stCondLst>
                                    <p:cond delay="0"/>
                                  </p:stCondLst>
                                  <p:childTnLst>
                                    <p:set>
                                      <p:cBhvr>
                                        <p:cTn id="78" dur="1" fill="hold">
                                          <p:stCondLst>
                                            <p:cond delay="0"/>
                                          </p:stCondLst>
                                        </p:cTn>
                                        <p:tgtEl>
                                          <p:spTgt spid="86042"/>
                                        </p:tgtEl>
                                        <p:attrNameLst>
                                          <p:attrName>style.visibility</p:attrName>
                                        </p:attrNameLst>
                                      </p:cBhvr>
                                      <p:to>
                                        <p:strVal val="visible"/>
                                      </p:to>
                                    </p:set>
                                    <p:anim calcmode="lin" valueType="num">
                                      <p:cBhvr>
                                        <p:cTn id="79" dur="500" fill="hold"/>
                                        <p:tgtEl>
                                          <p:spTgt spid="86042"/>
                                        </p:tgtEl>
                                        <p:attrNameLst>
                                          <p:attrName>ppt_w</p:attrName>
                                        </p:attrNameLst>
                                      </p:cBhvr>
                                      <p:tavLst>
                                        <p:tav tm="0">
                                          <p:val>
                                            <p:fltVal val="0"/>
                                          </p:val>
                                        </p:tav>
                                        <p:tav tm="100000">
                                          <p:val>
                                            <p:strVal val="#ppt_w"/>
                                          </p:val>
                                        </p:tav>
                                      </p:tavLst>
                                    </p:anim>
                                    <p:anim calcmode="lin" valueType="num">
                                      <p:cBhvr>
                                        <p:cTn id="80" dur="500" fill="hold"/>
                                        <p:tgtEl>
                                          <p:spTgt spid="86042"/>
                                        </p:tgtEl>
                                        <p:attrNameLst>
                                          <p:attrName>ppt_h</p:attrName>
                                        </p:attrNameLst>
                                      </p:cBhvr>
                                      <p:tavLst>
                                        <p:tav tm="0">
                                          <p:val>
                                            <p:fltVal val="0"/>
                                          </p:val>
                                        </p:tav>
                                        <p:tav tm="100000">
                                          <p:val>
                                            <p:strVal val="#ppt_h"/>
                                          </p:val>
                                        </p:tav>
                                      </p:tavLst>
                                    </p:anim>
                                    <p:animEffect transition="in" filter="fade">
                                      <p:cBhvr>
                                        <p:cTn id="81" dur="500"/>
                                        <p:tgtEl>
                                          <p:spTgt spid="86042"/>
                                        </p:tgtEl>
                                      </p:cBhvr>
                                    </p:animEffect>
                                  </p:childTnLst>
                                </p:cTn>
                              </p:par>
                              <p:par>
                                <p:cTn id="82" presetID="53" presetClass="entr" presetSubtype="0" fill="hold" grpId="0" nodeType="withEffect">
                                  <p:stCondLst>
                                    <p:cond delay="0"/>
                                  </p:stCondLst>
                                  <p:childTnLst>
                                    <p:set>
                                      <p:cBhvr>
                                        <p:cTn id="83" dur="1" fill="hold">
                                          <p:stCondLst>
                                            <p:cond delay="0"/>
                                          </p:stCondLst>
                                        </p:cTn>
                                        <p:tgtEl>
                                          <p:spTgt spid="86065"/>
                                        </p:tgtEl>
                                        <p:attrNameLst>
                                          <p:attrName>style.visibility</p:attrName>
                                        </p:attrNameLst>
                                      </p:cBhvr>
                                      <p:to>
                                        <p:strVal val="visible"/>
                                      </p:to>
                                    </p:set>
                                    <p:anim calcmode="lin" valueType="num">
                                      <p:cBhvr>
                                        <p:cTn id="84" dur="500" fill="hold"/>
                                        <p:tgtEl>
                                          <p:spTgt spid="86065"/>
                                        </p:tgtEl>
                                        <p:attrNameLst>
                                          <p:attrName>ppt_w</p:attrName>
                                        </p:attrNameLst>
                                      </p:cBhvr>
                                      <p:tavLst>
                                        <p:tav tm="0">
                                          <p:val>
                                            <p:fltVal val="0"/>
                                          </p:val>
                                        </p:tav>
                                        <p:tav tm="100000">
                                          <p:val>
                                            <p:strVal val="#ppt_w"/>
                                          </p:val>
                                        </p:tav>
                                      </p:tavLst>
                                    </p:anim>
                                    <p:anim calcmode="lin" valueType="num">
                                      <p:cBhvr>
                                        <p:cTn id="85" dur="500" fill="hold"/>
                                        <p:tgtEl>
                                          <p:spTgt spid="86065"/>
                                        </p:tgtEl>
                                        <p:attrNameLst>
                                          <p:attrName>ppt_h</p:attrName>
                                        </p:attrNameLst>
                                      </p:cBhvr>
                                      <p:tavLst>
                                        <p:tav tm="0">
                                          <p:val>
                                            <p:fltVal val="0"/>
                                          </p:val>
                                        </p:tav>
                                        <p:tav tm="100000">
                                          <p:val>
                                            <p:strVal val="#ppt_h"/>
                                          </p:val>
                                        </p:tav>
                                      </p:tavLst>
                                    </p:anim>
                                    <p:animEffect transition="in" filter="fade">
                                      <p:cBhvr>
                                        <p:cTn id="86" dur="500"/>
                                        <p:tgtEl>
                                          <p:spTgt spid="86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7" grpId="0"/>
      <p:bldP spid="86038" grpId="0"/>
      <p:bldP spid="86039" grpId="0"/>
      <p:bldP spid="86040" grpId="0"/>
      <p:bldP spid="86041" grpId="0" animBg="1"/>
      <p:bldP spid="86042" grpId="0" animBg="1"/>
      <p:bldP spid="86043" grpId="0" animBg="1"/>
      <p:bldP spid="86044" grpId="0" animBg="1"/>
      <p:bldP spid="86065" grpId="0" animBg="1"/>
      <p:bldP spid="8606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xfrm>
            <a:off x="381000" y="1268413"/>
            <a:ext cx="8410575" cy="5030787"/>
          </a:xfrm>
        </p:spPr>
        <p:txBody>
          <a:bodyPr/>
          <a:lstStyle/>
          <a:p>
            <a:r>
              <a:rPr lang="en-US"/>
              <a:t>Bindings have semantics</a:t>
            </a:r>
          </a:p>
          <a:p>
            <a:pPr lvl="1"/>
            <a:r>
              <a:rPr lang="en-US"/>
              <a:t>Session, Duplex, Transaction Flow, Transacted Read, Queued Delivery, Ordered, Assurances</a:t>
            </a:r>
          </a:p>
          <a:p>
            <a:r>
              <a:rPr lang="en-US"/>
              <a:t>Asserting Semantic Requirements in Code</a:t>
            </a:r>
          </a:p>
          <a:p>
            <a:pPr lvl="1"/>
            <a:r>
              <a:rPr lang="en-US"/>
              <a:t>[ServiceContract]</a:t>
            </a:r>
          </a:p>
          <a:p>
            <a:pPr lvl="1"/>
            <a:r>
              <a:rPr lang="en-US"/>
              <a:t>[DeliveryRequirements]</a:t>
            </a:r>
            <a:endParaRPr lang="en-US" sz="2400">
              <a:solidFill>
                <a:schemeClr val="tx2"/>
              </a:solidFill>
            </a:endParaRPr>
          </a:p>
          <a:p>
            <a:r>
              <a:rPr lang="en-US"/>
              <a:t>Customization</a:t>
            </a:r>
          </a:p>
          <a:p>
            <a:pPr lvl="1"/>
            <a:r>
              <a:rPr lang="en-US"/>
              <a:t>‘Tweak’ existing standard bindings</a:t>
            </a:r>
          </a:p>
          <a:p>
            <a:pPr lvl="1"/>
            <a:r>
              <a:rPr lang="en-US"/>
              <a:t>Create completely new bindings</a:t>
            </a:r>
          </a:p>
        </p:txBody>
      </p:sp>
      <p:sp>
        <p:nvSpPr>
          <p:cNvPr id="88068" name="Rectangle 4"/>
          <p:cNvSpPr>
            <a:spLocks noGrp="1" noChangeArrowheads="1"/>
          </p:cNvSpPr>
          <p:nvPr>
            <p:ph type="title"/>
          </p:nvPr>
        </p:nvSpPr>
        <p:spPr>
          <a:noFill/>
          <a:ln/>
        </p:spPr>
        <p:txBody>
          <a:bodyPr/>
          <a:lstStyle/>
          <a:p>
            <a:r>
              <a:rPr lang="en-US"/>
              <a:t>Choosing Bindings</a:t>
            </a:r>
            <a:endParaRPr lang="en-GB"/>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and Behavior</a:t>
            </a:r>
            <a:endParaRPr lang="en-US" dirty="0"/>
          </a:p>
        </p:txBody>
      </p:sp>
      <p:sp>
        <p:nvSpPr>
          <p:cNvPr id="3" name="Content Placeholder 2"/>
          <p:cNvSpPr>
            <a:spLocks noGrp="1"/>
          </p:cNvSpPr>
          <p:nvPr>
            <p:ph idx="1"/>
          </p:nvPr>
        </p:nvSpPr>
        <p:spPr>
          <a:xfrm>
            <a:off x="107950" y="908721"/>
            <a:ext cx="8915400" cy="3888432"/>
          </a:xfrm>
        </p:spPr>
        <p:txBody>
          <a:bodyPr/>
          <a:lstStyle/>
          <a:p>
            <a:r>
              <a:rPr lang="en-US" dirty="0" smtClean="0"/>
              <a:t>&lt;endpoint address="http://localhost:8090/MyService/MathService.svc" contract="</a:t>
            </a:r>
            <a:r>
              <a:rPr lang="en-US" dirty="0" err="1" smtClean="0"/>
              <a:t>IMathService</a:t>
            </a:r>
            <a:r>
              <a:rPr lang="en-US" dirty="0" smtClean="0"/>
              <a:t>" binding="</a:t>
            </a:r>
            <a:r>
              <a:rPr lang="en-US" dirty="0" err="1" smtClean="0"/>
              <a:t>wsHttpBinding</a:t>
            </a:r>
            <a:r>
              <a:rPr lang="en-US" dirty="0" smtClean="0"/>
              <a:t>"/&gt; </a:t>
            </a:r>
          </a:p>
          <a:p>
            <a:r>
              <a:rPr lang="en-US" dirty="0" smtClean="0"/>
              <a:t>&lt;endpoint address="net.tcp://localhost:8080/</a:t>
            </a:r>
            <a:r>
              <a:rPr lang="en-US" dirty="0" err="1" smtClean="0"/>
              <a:t>MyService</a:t>
            </a:r>
            <a:r>
              <a:rPr lang="en-US" dirty="0" smtClean="0"/>
              <a:t>/MathService.svc" contract="</a:t>
            </a:r>
            <a:r>
              <a:rPr lang="en-US" dirty="0" err="1" smtClean="0"/>
              <a:t>IMathService</a:t>
            </a:r>
            <a:r>
              <a:rPr lang="en-US" dirty="0" smtClean="0"/>
              <a:t>" binding="</a:t>
            </a:r>
            <a:r>
              <a:rPr lang="en-US" dirty="0" err="1" smtClean="0"/>
              <a:t>netTcpBinding</a:t>
            </a:r>
            <a:r>
              <a:rPr lang="en-US" dirty="0" smtClean="0"/>
              <a:t>"/&gt;</a:t>
            </a:r>
            <a:endParaRPr lang="en-US" dirty="0"/>
          </a:p>
        </p:txBody>
      </p:sp>
      <p:sp>
        <p:nvSpPr>
          <p:cNvPr id="4" name="TextBox 3"/>
          <p:cNvSpPr txBox="1"/>
          <p:nvPr/>
        </p:nvSpPr>
        <p:spPr>
          <a:xfrm>
            <a:off x="251520" y="5157192"/>
            <a:ext cx="8424935" cy="954107"/>
          </a:xfrm>
          <a:prstGeom prst="rect">
            <a:avLst/>
          </a:prstGeom>
          <a:noFill/>
        </p:spPr>
        <p:txBody>
          <a:bodyPr wrap="square" rtlCol="0">
            <a:spAutoFit/>
          </a:bodyPr>
          <a:lstStyle/>
          <a:p>
            <a:r>
              <a:rPr lang="en-US" sz="2800" dirty="0" smtClean="0"/>
              <a:t>One of the client will access SOAP using http and other client will access Binary using TCP</a:t>
            </a:r>
            <a:endParaRPr lang="en-US" sz="2800"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4"/>
          <p:cNvSpPr>
            <a:spLocks noGrp="1" noChangeArrowheads="1"/>
          </p:cNvSpPr>
          <p:nvPr>
            <p:ph type="title"/>
          </p:nvPr>
        </p:nvSpPr>
        <p:spPr>
          <a:noFill/>
          <a:ln/>
        </p:spPr>
        <p:txBody>
          <a:bodyPr/>
          <a:lstStyle/>
          <a:p>
            <a:r>
              <a:rPr lang="en-US" dirty="0" smtClean="0"/>
              <a:t>Addresses</a:t>
            </a:r>
            <a:endParaRPr lang="en-GB" dirty="0"/>
          </a:p>
        </p:txBody>
      </p:sp>
      <p:sp>
        <p:nvSpPr>
          <p:cNvPr id="7" name="Rectangle 3"/>
          <p:cNvSpPr txBox="1">
            <a:spLocks noChangeArrowheads="1"/>
          </p:cNvSpPr>
          <p:nvPr/>
        </p:nvSpPr>
        <p:spPr bwMode="auto">
          <a:xfrm>
            <a:off x="409575" y="1246188"/>
            <a:ext cx="8301038" cy="14462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2" pitchFamily="18" charset="2"/>
              <a:buNone/>
              <a:tabLst/>
              <a:defRPr/>
            </a:pPr>
            <a:r>
              <a:rPr kumimoji="0" 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Lucida Console" pitchFamily="49" charset="0"/>
                <a:ea typeface="+mn-ea"/>
                <a:cs typeface="+mn-cs"/>
              </a:rPr>
              <a:t>http://microsoft.com:80/OrderService/WS</a:t>
            </a: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2" pitchFamily="18" charset="2"/>
              <a:buNone/>
              <a:tabLst/>
              <a:defRPr/>
            </a:pPr>
            <a:r>
              <a:rPr kumimoji="0" 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Lucida Console" pitchFamily="49" charset="0"/>
                <a:ea typeface="+mn-ea"/>
                <a:cs typeface="+mn-cs"/>
              </a:rPr>
              <a:t>https://microsoft.com:443/OrderService/BP</a:t>
            </a: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2" pitchFamily="18" charset="2"/>
              <a:buNone/>
              <a:tabLst/>
              <a:defRPr/>
            </a:pPr>
            <a:r>
              <a:rPr kumimoji="0" 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Lucida Console" pitchFamily="49" charset="0"/>
                <a:ea typeface="+mn-ea"/>
                <a:cs typeface="+mn-cs"/>
              </a:rPr>
              <a:t>net.tcp://microsoft.com:808/OrderService/TCP</a:t>
            </a: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2" pitchFamily="18" charset="2"/>
              <a:buNone/>
              <a:tabLst/>
              <a:defRPr/>
            </a:pPr>
            <a:r>
              <a:rPr kumimoji="0" lang="en-US" sz="20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Lucida Console" pitchFamily="49" charset="0"/>
                <a:ea typeface="+mn-ea"/>
                <a:cs typeface="+mn-cs"/>
              </a:rPr>
              <a:t>net.pipe://microsoft.com/OrderService/NP</a:t>
            </a:r>
            <a:endParaRPr kumimoji="0" lang="en-US" sz="2000" b="0" i="0" u="none" strike="noStrike" kern="0" cap="none" spc="0" normalizeH="0" baseline="0" noProof="0" dirty="0">
              <a:ln>
                <a:noFill/>
              </a:ln>
              <a:solidFill>
                <a:schemeClr val="tx1"/>
              </a:solidFill>
              <a:effectLst>
                <a:outerShdw blurRad="38100" dist="38100" dir="2700000" algn="tl">
                  <a:srgbClr val="000000"/>
                </a:outerShdw>
              </a:effectLst>
              <a:uLnTx/>
              <a:uFillTx/>
              <a:latin typeface="Lucida Console" pitchFamily="49" charset="0"/>
              <a:ea typeface="+mn-ea"/>
              <a:cs typeface="+mn-cs"/>
            </a:endParaRPr>
          </a:p>
        </p:txBody>
      </p:sp>
      <p:graphicFrame>
        <p:nvGraphicFramePr>
          <p:cNvPr id="8" name="Group 4"/>
          <p:cNvGraphicFramePr>
            <a:graphicFrameLocks noGrp="1"/>
          </p:cNvGraphicFramePr>
          <p:nvPr>
            <p:ph sz="half" idx="4294967295"/>
          </p:nvPr>
        </p:nvGraphicFramePr>
        <p:xfrm>
          <a:off x="490538" y="3028950"/>
          <a:ext cx="8126412" cy="2377440"/>
        </p:xfrm>
        <a:graphic>
          <a:graphicData uri="http://schemas.openxmlformats.org/drawingml/2006/table">
            <a:tbl>
              <a:tblPr/>
              <a:tblGrid>
                <a:gridCol w="3036887"/>
                <a:gridCol w="5089525"/>
              </a:tblGrid>
              <a:tr h="304800">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dirty="0" smtClean="0">
                          <a:ln>
                            <a:noFill/>
                          </a:ln>
                          <a:solidFill>
                            <a:schemeClr val="tx1"/>
                          </a:solidFill>
                          <a:effectLst>
                            <a:outerShdw blurRad="38100" dist="38100" dir="2700000" algn="tl">
                              <a:srgbClr val="000000"/>
                            </a:outerShdw>
                          </a:effectLst>
                          <a:latin typeface="Segoe" pitchFamily="34" charset="0"/>
                        </a:rPr>
                        <a:t>Scheme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http, https, net.tcp, net.pipe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Host 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microsoft.com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Port (Optional)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80, 443, 808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175">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Base Path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Segoe" pitchFamily="34" charset="0"/>
                        </a:rPr>
                        <a:t>/OrderService/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dirty="0" smtClean="0">
                          <a:ln>
                            <a:noFill/>
                          </a:ln>
                          <a:solidFill>
                            <a:schemeClr val="tx1"/>
                          </a:solidFill>
                          <a:effectLst>
                            <a:outerShdw blurRad="38100" dist="38100" dir="2700000" algn="tl">
                              <a:srgbClr val="000000"/>
                            </a:outerShdw>
                          </a:effectLst>
                          <a:latin typeface="Segoe" pitchFamily="34" charset="0"/>
                        </a:rPr>
                        <a:t>Endpoint Address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Tx/>
                        <a:buFont typeface="Wingdings 2" pitchFamily="18" charset="2"/>
                        <a:buNone/>
                        <a:tabLst/>
                      </a:pPr>
                      <a:r>
                        <a:rPr kumimoji="0" lang="en-US" sz="2800" b="0" i="0" u="none" strike="noStrike" cap="none" normalizeH="0" baseline="0" dirty="0" smtClean="0">
                          <a:ln>
                            <a:noFill/>
                          </a:ln>
                          <a:solidFill>
                            <a:schemeClr val="tx1"/>
                          </a:solidFill>
                          <a:effectLst>
                            <a:outerShdw blurRad="38100" dist="38100" dir="2700000" algn="tl">
                              <a:srgbClr val="000000"/>
                            </a:outerShdw>
                          </a:effectLst>
                          <a:latin typeface="Segoe" pitchFamily="34" charset="0"/>
                        </a:rPr>
                        <a:t>WS, BP, TCP, NP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24"/>
          <p:cNvSpPr>
            <a:spLocks noChangeArrowheads="1"/>
          </p:cNvSpPr>
          <p:nvPr/>
        </p:nvSpPr>
        <p:spPr bwMode="auto">
          <a:xfrm>
            <a:off x="457200" y="5541963"/>
            <a:ext cx="8301038" cy="455612"/>
          </a:xfrm>
          <a:prstGeom prst="rect">
            <a:avLst/>
          </a:prstGeom>
          <a:noFill/>
          <a:ln w="9525">
            <a:noFill/>
            <a:miter lim="800000"/>
            <a:headEnd/>
            <a:tailEnd/>
          </a:ln>
          <a:effectLst/>
        </p:spPr>
        <p:txBody>
          <a:bodyPr>
            <a:spAutoFit/>
          </a:bodyPr>
          <a:lstStyle/>
          <a:p>
            <a:pPr marL="461963" indent="-461963" algn="l" eaLnBrk="1" hangingPunct="1">
              <a:lnSpc>
                <a:spcPct val="90000"/>
              </a:lnSpc>
              <a:spcBef>
                <a:spcPct val="30000"/>
              </a:spcBef>
              <a:buClr>
                <a:schemeClr val="tx2"/>
              </a:buClr>
              <a:buFont typeface="Wingdings 2" pitchFamily="18" charset="2"/>
              <a:buNone/>
            </a:pPr>
            <a:r>
              <a:rPr lang="en-US" sz="2800" dirty="0">
                <a:effectLst>
                  <a:outerShdw blurRad="38100" dist="38100" dir="2700000" algn="tl">
                    <a:srgbClr val="000000"/>
                  </a:outerShdw>
                </a:effectLst>
              </a:rPr>
              <a:t>* - Port Does Not Apply to Named Pipes</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p:txBody>
          <a:bodyPr/>
          <a:lstStyle/>
          <a:p>
            <a:r>
              <a:rPr lang="en-US" dirty="0"/>
              <a:t>Service </a:t>
            </a:r>
            <a:r>
              <a:rPr lang="en-US" dirty="0" smtClean="0"/>
              <a:t>Hosting Options</a:t>
            </a:r>
            <a:endParaRPr lang="en-US" dirty="0"/>
          </a:p>
        </p:txBody>
      </p:sp>
      <p:sp>
        <p:nvSpPr>
          <p:cNvPr id="8" name="Rectangle 10"/>
          <p:cNvSpPr txBox="1">
            <a:spLocks noChangeArrowheads="1"/>
          </p:cNvSpPr>
          <p:nvPr/>
        </p:nvSpPr>
        <p:spPr bwMode="auto">
          <a:xfrm>
            <a:off x="500034" y="1255729"/>
            <a:ext cx="8229600" cy="46166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3200" b="1" i="0" u="none" strike="noStrike" kern="0" cap="none" spc="0" normalizeH="0" baseline="0" noProof="0" dirty="0" err="1"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rPr>
              <a:t>ServiceHost</a:t>
            </a:r>
            <a:r>
              <a:rPr kumimoji="0" lang="en-GB"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rPr>
              <a:t> allows for hosting anywhere</a:t>
            </a:r>
            <a:endParaRPr kumimoji="0" lang="en-US"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endParaRP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Console applications</a:t>
            </a: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Windows applications</a:t>
            </a: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Windows services</a:t>
            </a:r>
          </a:p>
          <a:p>
            <a:pPr marL="460375" marR="0" lvl="0" indent="-460375"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rPr>
              <a:t>IIS provides a scalable</a:t>
            </a:r>
            <a:r>
              <a:rPr kumimoji="0" lang="en-GB" sz="3200" b="0" i="0" u="none" strike="noStrike" kern="0" cap="none" spc="0" normalizeH="0" noProof="0" dirty="0"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rPr>
              <a:t> </a:t>
            </a:r>
            <a:r>
              <a:rPr kumimoji="0" lang="en-GB" sz="32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Wingdings" pitchFamily="2" charset="2"/>
              </a:rPr>
              <a:t>host environment</a:t>
            </a: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Edit a </a:t>
            </a:r>
            <a:r>
              <a:rPr kumimoji="0" lang="en-GB" sz="2800" b="1"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.svc</a:t>
            </a: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 file and point at your service</a:t>
            </a: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Only HTTP transports in IIS 6.0</a:t>
            </a:r>
          </a:p>
          <a:p>
            <a:pPr marL="855663" marR="0" lvl="1" indent="-393700" algn="l" defTabSz="914400" rtl="0" eaLnBrk="1" fontAlgn="base" latinLnBrk="0" hangingPunct="1">
              <a:lnSpc>
                <a:spcPct val="90000"/>
              </a:lnSpc>
              <a:spcBef>
                <a:spcPct val="30000"/>
              </a:spcBef>
              <a:spcAft>
                <a:spcPct val="0"/>
              </a:spcAft>
              <a:buClr>
                <a:schemeClr val="tx2"/>
              </a:buClr>
              <a:buSzPct val="55000"/>
              <a:buFont typeface="Wingdings" pitchFamily="2" charset="2"/>
              <a:buBlip>
                <a:blip r:embed="rId3"/>
              </a:buBlip>
              <a:tabLst/>
              <a:defRPr/>
            </a:pPr>
            <a:r>
              <a:rPr kumimoji="0" lang="en-GB"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cs typeface="+mn-cs"/>
                <a:sym typeface="Wingdings" pitchFamily="2" charset="2"/>
              </a:rPr>
              <a:t>All transports in IIS 7.0 (Windows Process Activation Service)</a:t>
            </a:r>
            <a:endParaRPr kumimoji="0" lang="en-US"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cs typeface="+mn-cs"/>
              <a:sym typeface="Wingdings" pitchFamily="2" charset="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www.wcftutorial.net/Images/020100_Featu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20688"/>
            <a:ext cx="7861504"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47772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p:txBody>
          <a:bodyPr/>
          <a:lstStyle/>
          <a:p>
            <a:r>
              <a:rPr lang="en-US" dirty="0"/>
              <a:t>Service </a:t>
            </a:r>
            <a:r>
              <a:rPr lang="en-US" dirty="0" smtClean="0"/>
              <a:t>Hosting Options</a:t>
            </a:r>
            <a:endParaRPr lang="en-US" dirty="0"/>
          </a:p>
        </p:txBody>
      </p:sp>
      <p:sp>
        <p:nvSpPr>
          <p:cNvPr id="8" name="Rectangle 10"/>
          <p:cNvSpPr txBox="1">
            <a:spLocks noChangeArrowheads="1"/>
          </p:cNvSpPr>
          <p:nvPr/>
        </p:nvSpPr>
        <p:spPr bwMode="auto">
          <a:xfrm>
            <a:off x="500034" y="1255729"/>
            <a:ext cx="8229600" cy="23329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r>
              <a:rPr lang="en-US" sz="2800" dirty="0" smtClean="0"/>
              <a:t>IIS hosting</a:t>
            </a:r>
          </a:p>
          <a:p>
            <a:r>
              <a:rPr lang="en-US" sz="2800" dirty="0" smtClean="0"/>
              <a:t>Self hosting</a:t>
            </a:r>
          </a:p>
          <a:p>
            <a:r>
              <a:rPr lang="en-US" sz="2800" dirty="0" smtClean="0"/>
              <a:t>Windows Activation Service</a:t>
            </a:r>
          </a:p>
          <a:p>
            <a:r>
              <a:rPr lang="en-US" sz="2800" dirty="0" smtClean="0"/>
              <a:t>Windows Service</a:t>
            </a:r>
          </a:p>
          <a:p>
            <a:pPr marL="460375" lvl="0" indent="-460375">
              <a:lnSpc>
                <a:spcPct val="90000"/>
              </a:lnSpc>
              <a:spcBef>
                <a:spcPct val="30000"/>
              </a:spcBef>
              <a:buClr>
                <a:schemeClr val="tx2"/>
              </a:buClr>
              <a:buSzPct val="55000"/>
              <a:buBlip>
                <a:blip r:embed="rId3"/>
              </a:buBlip>
              <a:defRPr/>
            </a:pPr>
            <a:endParaRPr kumimoji="0" lang="en-US" sz="28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cs typeface="+mn-cs"/>
              <a:sym typeface="Wingdings" pitchFamily="2" charset="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Hosting</a:t>
            </a:r>
            <a:endParaRPr lang="en-US" dirty="0"/>
          </a:p>
        </p:txBody>
      </p:sp>
      <p:graphicFrame>
        <p:nvGraphicFramePr>
          <p:cNvPr id="4" name="Table 3"/>
          <p:cNvGraphicFramePr>
            <a:graphicFrameLocks noGrp="1"/>
          </p:cNvGraphicFramePr>
          <p:nvPr/>
        </p:nvGraphicFramePr>
        <p:xfrm>
          <a:off x="683568" y="1339913"/>
          <a:ext cx="7776863" cy="4988084"/>
        </p:xfrm>
        <a:graphic>
          <a:graphicData uri="http://schemas.openxmlformats.org/drawingml/2006/table">
            <a:tbl>
              <a:tblPr/>
              <a:tblGrid>
                <a:gridCol w="3140658"/>
                <a:gridCol w="4636205"/>
              </a:tblGrid>
              <a:tr h="440879">
                <a:tc>
                  <a:txBody>
                    <a:bodyPr/>
                    <a:lstStyle/>
                    <a:p>
                      <a:r>
                        <a:rPr lang="en-US" sz="2400" dirty="0"/>
                        <a:t>Hosting Environment</a:t>
                      </a:r>
                    </a:p>
                  </a:txBody>
                  <a:tcPr marL="68881" marR="68881" marT="34441" marB="34441" anchor="ctr">
                    <a:lnL>
                      <a:noFill/>
                    </a:lnL>
                    <a:lnR>
                      <a:noFill/>
                    </a:lnR>
                    <a:lnT>
                      <a:noFill/>
                    </a:lnT>
                    <a:lnB>
                      <a:noFill/>
                    </a:lnB>
                  </a:tcPr>
                </a:tc>
                <a:tc>
                  <a:txBody>
                    <a:bodyPr/>
                    <a:lstStyle/>
                    <a:p>
                      <a:r>
                        <a:rPr lang="en-US" sz="2400"/>
                        <a:t>Supported protocol</a:t>
                      </a:r>
                    </a:p>
                  </a:txBody>
                  <a:tcPr marL="68881" marR="68881" marT="34441" marB="34441" anchor="ctr">
                    <a:lnL>
                      <a:noFill/>
                    </a:lnL>
                    <a:lnR>
                      <a:noFill/>
                    </a:lnR>
                    <a:lnB>
                      <a:noFill/>
                    </a:lnB>
                  </a:tcPr>
                </a:tc>
              </a:tr>
              <a:tr h="774160">
                <a:tc>
                  <a:txBody>
                    <a:bodyPr/>
                    <a:lstStyle/>
                    <a:p>
                      <a:r>
                        <a:rPr lang="en-US" sz="2400"/>
                        <a:t>Windows console and form application</a:t>
                      </a:r>
                    </a:p>
                  </a:txBody>
                  <a:tcPr marL="68881" marR="68881" marT="34441" marB="34441" anchor="ctr">
                    <a:lnL>
                      <a:noFill/>
                    </a:lnL>
                    <a:lnR>
                      <a:noFill/>
                    </a:lnR>
                    <a:lnT>
                      <a:noFill/>
                    </a:lnT>
                    <a:lnB>
                      <a:noFill/>
                    </a:lnB>
                  </a:tcPr>
                </a:tc>
                <a:tc>
                  <a:txBody>
                    <a:bodyPr/>
                    <a:lstStyle/>
                    <a:p>
                      <a:r>
                        <a:rPr lang="en-US" sz="2400"/>
                        <a:t>HTTP,net.tcp,net.pipe,net.msmq</a:t>
                      </a:r>
                    </a:p>
                  </a:txBody>
                  <a:tcPr marL="68881" marR="68881" marT="34441" marB="34441" anchor="ctr">
                    <a:lnL>
                      <a:noFill/>
                    </a:lnL>
                    <a:lnR>
                      <a:noFill/>
                    </a:lnR>
                    <a:lnT>
                      <a:noFill/>
                    </a:lnT>
                    <a:lnB>
                      <a:noFill/>
                    </a:lnB>
                  </a:tcPr>
                </a:tc>
              </a:tr>
              <a:tr h="1107441">
                <a:tc>
                  <a:txBody>
                    <a:bodyPr/>
                    <a:lstStyle/>
                    <a:p>
                      <a:r>
                        <a:rPr lang="en-US" sz="2400"/>
                        <a:t>Windows service application (formerly known as NT services)</a:t>
                      </a:r>
                    </a:p>
                  </a:txBody>
                  <a:tcPr marL="68881" marR="68881" marT="34441" marB="34441" anchor="ctr">
                    <a:lnL>
                      <a:noFill/>
                    </a:lnL>
                    <a:lnR>
                      <a:noFill/>
                    </a:lnR>
                    <a:lnT>
                      <a:noFill/>
                    </a:lnT>
                    <a:lnB>
                      <a:noFill/>
                    </a:lnB>
                  </a:tcPr>
                </a:tc>
                <a:tc>
                  <a:txBody>
                    <a:bodyPr/>
                    <a:lstStyle/>
                    <a:p>
                      <a:r>
                        <a:rPr lang="en-US" sz="2400"/>
                        <a:t>HTTP,net.tcp,net.pipe,net.msmq</a:t>
                      </a:r>
                    </a:p>
                  </a:txBody>
                  <a:tcPr marL="68881" marR="68881" marT="34441" marB="34441" anchor="ctr">
                    <a:lnL>
                      <a:noFill/>
                    </a:lnL>
                    <a:lnR>
                      <a:noFill/>
                    </a:lnR>
                    <a:lnT>
                      <a:noFill/>
                    </a:lnT>
                    <a:lnB>
                      <a:noFill/>
                    </a:lnB>
                  </a:tcPr>
                </a:tc>
              </a:tr>
              <a:tr h="440879">
                <a:tc>
                  <a:txBody>
                    <a:bodyPr/>
                    <a:lstStyle/>
                    <a:p>
                      <a:r>
                        <a:rPr lang="en-US" sz="2400"/>
                        <a:t>Web server IIS6</a:t>
                      </a:r>
                    </a:p>
                  </a:txBody>
                  <a:tcPr marL="68881" marR="68881" marT="34441" marB="34441" anchor="ctr">
                    <a:lnL>
                      <a:noFill/>
                    </a:lnL>
                    <a:lnR>
                      <a:noFill/>
                    </a:lnR>
                    <a:lnT>
                      <a:noFill/>
                    </a:lnT>
                    <a:lnB>
                      <a:noFill/>
                    </a:lnB>
                  </a:tcPr>
                </a:tc>
                <a:tc>
                  <a:txBody>
                    <a:bodyPr/>
                    <a:lstStyle/>
                    <a:p>
                      <a:r>
                        <a:rPr lang="en-US" sz="2400"/>
                        <a:t>http, wshttp</a:t>
                      </a:r>
                    </a:p>
                  </a:txBody>
                  <a:tcPr marL="68881" marR="68881" marT="34441" marB="34441" anchor="ctr">
                    <a:lnL>
                      <a:noFill/>
                    </a:lnL>
                    <a:lnR>
                      <a:noFill/>
                    </a:lnR>
                    <a:lnT>
                      <a:noFill/>
                    </a:lnT>
                    <a:lnB>
                      <a:noFill/>
                    </a:lnB>
                  </a:tcPr>
                </a:tc>
              </a:tr>
              <a:tr h="1774002">
                <a:tc>
                  <a:txBody>
                    <a:bodyPr/>
                    <a:lstStyle/>
                    <a:p>
                      <a:r>
                        <a:rPr lang="en-US" sz="2400"/>
                        <a:t>Web server IIS7 - Windows Process Activation Service (WAS)</a:t>
                      </a:r>
                    </a:p>
                  </a:txBody>
                  <a:tcPr marL="68881" marR="68881" marT="34441" marB="34441" anchor="ctr">
                    <a:lnL>
                      <a:noFill/>
                    </a:lnL>
                    <a:lnR>
                      <a:noFill/>
                    </a:lnR>
                    <a:lnT>
                      <a:noFill/>
                    </a:lnT>
                    <a:lnB>
                      <a:noFill/>
                    </a:lnB>
                  </a:tcPr>
                </a:tc>
                <a:tc>
                  <a:txBody>
                    <a:bodyPr/>
                    <a:lstStyle/>
                    <a:p>
                      <a:pPr algn="l"/>
                      <a:r>
                        <a:rPr lang="en-US" sz="2400" dirty="0" err="1"/>
                        <a:t>HTTP,net.tcp,net.pipe,net.msmq</a:t>
                      </a:r>
                      <a:endParaRPr lang="en-US" sz="2400" dirty="0"/>
                    </a:p>
                    <a:p>
                      <a:pPr algn="l"/>
                      <a:r>
                        <a:rPr lang="en-US" sz="2400" dirty="0"/>
                        <a:t>A summary of hosting options and supported features. </a:t>
                      </a:r>
                    </a:p>
                  </a:txBody>
                  <a:tcPr marL="68881" marR="68881" marT="34441" marB="34441"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 Hosting</a:t>
            </a:r>
            <a:endParaRPr lang="en-US" dirty="0"/>
          </a:p>
        </p:txBody>
      </p:sp>
      <p:graphicFrame>
        <p:nvGraphicFramePr>
          <p:cNvPr id="5" name="Table 4"/>
          <p:cNvGraphicFramePr>
            <a:graphicFrameLocks noGrp="1"/>
          </p:cNvGraphicFramePr>
          <p:nvPr/>
        </p:nvGraphicFramePr>
        <p:xfrm>
          <a:off x="611560" y="1265800"/>
          <a:ext cx="8280920" cy="5024867"/>
        </p:xfrm>
        <a:graphic>
          <a:graphicData uri="http://schemas.openxmlformats.org/drawingml/2006/table">
            <a:tbl>
              <a:tblPr/>
              <a:tblGrid>
                <a:gridCol w="2070230"/>
                <a:gridCol w="2070230"/>
                <a:gridCol w="2070230"/>
                <a:gridCol w="2070230"/>
              </a:tblGrid>
              <a:tr h="519884">
                <a:tc>
                  <a:txBody>
                    <a:bodyPr/>
                    <a:lstStyle/>
                    <a:p>
                      <a:r>
                        <a:rPr lang="en-US" sz="1800" dirty="0"/>
                        <a:t>Feature</a:t>
                      </a:r>
                    </a:p>
                  </a:txBody>
                  <a:tcPr marL="44174" marR="44174" marT="22087" marB="22087" anchor="ctr">
                    <a:lnL>
                      <a:noFill/>
                    </a:lnL>
                    <a:lnR>
                      <a:noFill/>
                    </a:lnR>
                    <a:lnT>
                      <a:noFill/>
                    </a:lnT>
                    <a:lnB>
                      <a:noFill/>
                    </a:lnB>
                  </a:tcPr>
                </a:tc>
                <a:tc>
                  <a:txBody>
                    <a:bodyPr/>
                    <a:lstStyle/>
                    <a:p>
                      <a:r>
                        <a:rPr lang="en-US" sz="1800"/>
                        <a:t>Self-Hosting</a:t>
                      </a:r>
                    </a:p>
                  </a:txBody>
                  <a:tcPr marL="44174" marR="44174" marT="22087" marB="22087" anchor="ctr">
                    <a:lnL>
                      <a:noFill/>
                    </a:lnL>
                    <a:lnR>
                      <a:noFill/>
                    </a:lnR>
                    <a:lnB>
                      <a:noFill/>
                    </a:lnB>
                  </a:tcPr>
                </a:tc>
                <a:tc>
                  <a:txBody>
                    <a:bodyPr/>
                    <a:lstStyle/>
                    <a:p>
                      <a:r>
                        <a:rPr lang="en-US" sz="1800"/>
                        <a:t>IIS Hosting</a:t>
                      </a:r>
                    </a:p>
                  </a:txBody>
                  <a:tcPr marL="44174" marR="44174" marT="22087" marB="22087" anchor="ctr">
                    <a:lnL>
                      <a:noFill/>
                    </a:lnL>
                    <a:lnR>
                      <a:noFill/>
                    </a:lnR>
                    <a:lnB>
                      <a:noFill/>
                    </a:lnB>
                  </a:tcPr>
                </a:tc>
                <a:tc>
                  <a:txBody>
                    <a:bodyPr/>
                    <a:lstStyle/>
                    <a:p>
                      <a:r>
                        <a:rPr lang="en-US" sz="1800"/>
                        <a:t>WAS Hosting</a:t>
                      </a:r>
                    </a:p>
                  </a:txBody>
                  <a:tcPr marL="44174" marR="44174" marT="22087" marB="22087" anchor="ctr">
                    <a:lnL>
                      <a:noFill/>
                    </a:lnL>
                    <a:lnR>
                      <a:noFill/>
                    </a:lnR>
                    <a:lnB>
                      <a:noFill/>
                    </a:lnB>
                  </a:tcPr>
                </a:tc>
              </a:tr>
              <a:tr h="742692">
                <a:tc>
                  <a:txBody>
                    <a:bodyPr/>
                    <a:lstStyle/>
                    <a:p>
                      <a:r>
                        <a:rPr lang="en-US" sz="1800"/>
                        <a:t>Executable Process/ App Domain</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r>
              <a:tr h="519884">
                <a:tc>
                  <a:txBody>
                    <a:bodyPr/>
                    <a:lstStyle/>
                    <a:p>
                      <a:r>
                        <a:rPr lang="en-US" sz="1800"/>
                        <a:t>Configuration</a:t>
                      </a:r>
                    </a:p>
                  </a:txBody>
                  <a:tcPr marL="44174" marR="44174" marT="22087" marB="22087" anchor="ctr">
                    <a:lnL>
                      <a:noFill/>
                    </a:lnL>
                    <a:lnR>
                      <a:noFill/>
                    </a:lnR>
                    <a:lnT>
                      <a:noFill/>
                    </a:lnT>
                    <a:lnB>
                      <a:noFill/>
                    </a:lnB>
                  </a:tcPr>
                </a:tc>
                <a:tc>
                  <a:txBody>
                    <a:bodyPr/>
                    <a:lstStyle/>
                    <a:p>
                      <a:r>
                        <a:rPr lang="en-US" sz="1800"/>
                        <a:t>App.config</a:t>
                      </a:r>
                    </a:p>
                  </a:txBody>
                  <a:tcPr marL="44174" marR="44174" marT="22087" marB="22087" anchor="ctr">
                    <a:lnL>
                      <a:noFill/>
                    </a:lnL>
                    <a:lnR>
                      <a:noFill/>
                    </a:lnR>
                    <a:lnT>
                      <a:noFill/>
                    </a:lnT>
                    <a:lnB>
                      <a:noFill/>
                    </a:lnB>
                  </a:tcPr>
                </a:tc>
                <a:tc>
                  <a:txBody>
                    <a:bodyPr/>
                    <a:lstStyle/>
                    <a:p>
                      <a:r>
                        <a:rPr lang="en-US" sz="1800"/>
                        <a:t>Web.config</a:t>
                      </a:r>
                    </a:p>
                  </a:txBody>
                  <a:tcPr marL="44174" marR="44174" marT="22087" marB="22087" anchor="ctr">
                    <a:lnL>
                      <a:noFill/>
                    </a:lnL>
                    <a:lnR>
                      <a:noFill/>
                    </a:lnR>
                    <a:lnT>
                      <a:noFill/>
                    </a:lnT>
                    <a:lnB>
                      <a:noFill/>
                    </a:lnB>
                  </a:tcPr>
                </a:tc>
                <a:tc>
                  <a:txBody>
                    <a:bodyPr/>
                    <a:lstStyle/>
                    <a:p>
                      <a:r>
                        <a:rPr lang="en-US" sz="1800"/>
                        <a:t>Web.config</a:t>
                      </a:r>
                    </a:p>
                  </a:txBody>
                  <a:tcPr marL="44174" marR="44174" marT="22087" marB="22087" anchor="ctr">
                    <a:lnL>
                      <a:noFill/>
                    </a:lnL>
                    <a:lnR>
                      <a:noFill/>
                    </a:lnR>
                    <a:lnT>
                      <a:noFill/>
                    </a:lnT>
                    <a:lnB>
                      <a:noFill/>
                    </a:lnB>
                  </a:tcPr>
                </a:tc>
              </a:tr>
              <a:tr h="519884">
                <a:tc>
                  <a:txBody>
                    <a:bodyPr/>
                    <a:lstStyle/>
                    <a:p>
                      <a:r>
                        <a:rPr lang="en-US" sz="1800"/>
                        <a:t>Activation</a:t>
                      </a:r>
                    </a:p>
                  </a:txBody>
                  <a:tcPr marL="44174" marR="44174" marT="22087" marB="22087" anchor="ctr">
                    <a:lnL>
                      <a:noFill/>
                    </a:lnL>
                    <a:lnR>
                      <a:noFill/>
                    </a:lnR>
                    <a:lnT>
                      <a:noFill/>
                    </a:lnT>
                    <a:lnB>
                      <a:noFill/>
                    </a:lnB>
                  </a:tcPr>
                </a:tc>
                <a:tc>
                  <a:txBody>
                    <a:bodyPr/>
                    <a:lstStyle/>
                    <a:p>
                      <a:r>
                        <a:rPr lang="en-US" sz="1800"/>
                        <a:t>Manual at startup</a:t>
                      </a:r>
                    </a:p>
                  </a:txBody>
                  <a:tcPr marL="44174" marR="44174" marT="22087" marB="22087" anchor="ctr">
                    <a:lnL>
                      <a:noFill/>
                    </a:lnL>
                    <a:lnR>
                      <a:noFill/>
                    </a:lnR>
                    <a:lnT>
                      <a:noFill/>
                    </a:lnT>
                    <a:lnB>
                      <a:noFill/>
                    </a:lnB>
                  </a:tcPr>
                </a:tc>
                <a:tc>
                  <a:txBody>
                    <a:bodyPr/>
                    <a:lstStyle/>
                    <a:p>
                      <a:r>
                        <a:rPr lang="en-US" sz="1800"/>
                        <a:t>Message-based</a:t>
                      </a:r>
                    </a:p>
                  </a:txBody>
                  <a:tcPr marL="44174" marR="44174" marT="22087" marB="22087" anchor="ctr">
                    <a:lnL>
                      <a:noFill/>
                    </a:lnL>
                    <a:lnR>
                      <a:noFill/>
                    </a:lnR>
                    <a:lnT>
                      <a:noFill/>
                    </a:lnT>
                    <a:lnB>
                      <a:noFill/>
                    </a:lnB>
                  </a:tcPr>
                </a:tc>
                <a:tc>
                  <a:txBody>
                    <a:bodyPr/>
                    <a:lstStyle/>
                    <a:p>
                      <a:r>
                        <a:rPr lang="en-US" sz="1800"/>
                        <a:t>Message-based</a:t>
                      </a:r>
                    </a:p>
                  </a:txBody>
                  <a:tcPr marL="44174" marR="44174" marT="22087" marB="22087" anchor="ctr">
                    <a:lnL>
                      <a:noFill/>
                    </a:lnL>
                    <a:lnR>
                      <a:noFill/>
                    </a:lnR>
                    <a:lnT>
                      <a:noFill/>
                    </a:lnT>
                    <a:lnB>
                      <a:noFill/>
                    </a:lnB>
                  </a:tcPr>
                </a:tc>
              </a:tr>
              <a:tr h="519884">
                <a:tc>
                  <a:txBody>
                    <a:bodyPr/>
                    <a:lstStyle/>
                    <a:p>
                      <a:r>
                        <a:rPr lang="en-US" sz="1800"/>
                        <a:t>Idle-Time Management</a:t>
                      </a:r>
                    </a:p>
                  </a:txBody>
                  <a:tcPr marL="44174" marR="44174" marT="22087" marB="22087" anchor="ctr">
                    <a:lnL>
                      <a:noFill/>
                    </a:lnL>
                    <a:lnR>
                      <a:noFill/>
                    </a:lnR>
                    <a:lnT>
                      <a:noFill/>
                    </a:lnT>
                    <a:lnB>
                      <a:noFill/>
                    </a:lnB>
                  </a:tcPr>
                </a:tc>
                <a:tc>
                  <a:txBody>
                    <a:bodyPr/>
                    <a:lstStyle/>
                    <a:p>
                      <a:r>
                        <a:rPr lang="en-US" sz="1800"/>
                        <a:t>No</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r>
              <a:tr h="519884">
                <a:tc>
                  <a:txBody>
                    <a:bodyPr/>
                    <a:lstStyle/>
                    <a:p>
                      <a:r>
                        <a:rPr lang="en-US" sz="1800"/>
                        <a:t>Health Monitoring</a:t>
                      </a:r>
                    </a:p>
                  </a:txBody>
                  <a:tcPr marL="44174" marR="44174" marT="22087" marB="22087" anchor="ctr">
                    <a:lnL>
                      <a:noFill/>
                    </a:lnL>
                    <a:lnR>
                      <a:noFill/>
                    </a:lnR>
                    <a:lnT>
                      <a:noFill/>
                    </a:lnT>
                    <a:lnB>
                      <a:noFill/>
                    </a:lnB>
                  </a:tcPr>
                </a:tc>
                <a:tc>
                  <a:txBody>
                    <a:bodyPr/>
                    <a:lstStyle/>
                    <a:p>
                      <a:r>
                        <a:rPr lang="en-US" sz="1800"/>
                        <a:t>No</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r>
              <a:tr h="519884">
                <a:tc>
                  <a:txBody>
                    <a:bodyPr/>
                    <a:lstStyle/>
                    <a:p>
                      <a:r>
                        <a:rPr lang="en-US" sz="1800"/>
                        <a:t>Process Recycling</a:t>
                      </a:r>
                    </a:p>
                  </a:txBody>
                  <a:tcPr marL="44174" marR="44174" marT="22087" marB="22087" anchor="ctr">
                    <a:lnL>
                      <a:noFill/>
                    </a:lnL>
                    <a:lnR>
                      <a:noFill/>
                    </a:lnR>
                    <a:lnT>
                      <a:noFill/>
                    </a:lnT>
                    <a:lnB>
                      <a:noFill/>
                    </a:lnB>
                  </a:tcPr>
                </a:tc>
                <a:tc>
                  <a:txBody>
                    <a:bodyPr/>
                    <a:lstStyle/>
                    <a:p>
                      <a:r>
                        <a:rPr lang="en-US" sz="1800"/>
                        <a:t>No</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r>
              <a:tr h="965499">
                <a:tc>
                  <a:txBody>
                    <a:bodyPr/>
                    <a:lstStyle/>
                    <a:p>
                      <a:r>
                        <a:rPr lang="en-US" sz="1800"/>
                        <a:t>Management Tools</a:t>
                      </a:r>
                    </a:p>
                  </a:txBody>
                  <a:tcPr marL="44174" marR="44174" marT="22087" marB="22087" anchor="ctr">
                    <a:lnL>
                      <a:noFill/>
                    </a:lnL>
                    <a:lnR>
                      <a:noFill/>
                    </a:lnR>
                    <a:lnT>
                      <a:noFill/>
                    </a:lnT>
                    <a:lnB>
                      <a:noFill/>
                    </a:lnB>
                  </a:tcPr>
                </a:tc>
                <a:tc>
                  <a:txBody>
                    <a:bodyPr/>
                    <a:lstStyle/>
                    <a:p>
                      <a:r>
                        <a:rPr lang="en-US" sz="1800"/>
                        <a:t>No</a:t>
                      </a:r>
                    </a:p>
                  </a:txBody>
                  <a:tcPr marL="44174" marR="44174" marT="22087" marB="22087" anchor="ctr">
                    <a:lnL>
                      <a:noFill/>
                    </a:lnL>
                    <a:lnR>
                      <a:noFill/>
                    </a:lnR>
                    <a:lnT>
                      <a:noFill/>
                    </a:lnT>
                    <a:lnB>
                      <a:noFill/>
                    </a:lnB>
                  </a:tcPr>
                </a:tc>
                <a:tc>
                  <a:txBody>
                    <a:bodyPr/>
                    <a:lstStyle/>
                    <a:p>
                      <a:r>
                        <a:rPr lang="en-US" sz="1800"/>
                        <a:t>Yes</a:t>
                      </a:r>
                    </a:p>
                  </a:txBody>
                  <a:tcPr marL="44174" marR="44174" marT="22087" marB="22087" anchor="ctr">
                    <a:lnL>
                      <a:noFill/>
                    </a:lnL>
                    <a:lnR>
                      <a:noFill/>
                    </a:lnR>
                    <a:lnT>
                      <a:noFill/>
                    </a:lnT>
                    <a:lnB>
                      <a:noFill/>
                    </a:lnB>
                  </a:tcPr>
                </a:tc>
                <a:tc>
                  <a:txBody>
                    <a:bodyPr/>
                    <a:lstStyle/>
                    <a:p>
                      <a:pPr algn="l"/>
                      <a:r>
                        <a:rPr lang="en-US" sz="1800" smtClean="0"/>
                        <a:t>Yes</a:t>
                      </a:r>
                      <a:r>
                        <a:rPr lang="en-US" sz="1800" b="1" dirty="0"/>
                        <a:t> </a:t>
                      </a:r>
                    </a:p>
                  </a:txBody>
                  <a:tcPr marL="44174" marR="44174" marT="22087" marB="22087"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58788" y="1508125"/>
            <a:ext cx="8216900" cy="3371850"/>
          </a:xfrm>
          <a:prstGeom prst="rect">
            <a:avLst/>
          </a:prstGeom>
          <a:solidFill>
            <a:schemeClr val="bg1"/>
          </a:solidFill>
          <a:ln w="12700" algn="ctr">
            <a:solidFill>
              <a:schemeClr val="tx1"/>
            </a:solidFill>
            <a:miter lim="800000"/>
            <a:headEnd/>
            <a:tailEnd/>
          </a:ln>
          <a:effectLst/>
        </p:spPr>
        <p:txBody>
          <a:bodyPr wrap="none" anchor="ctr"/>
          <a:lstStyle/>
          <a:p>
            <a:r>
              <a:rPr lang="en-GB" b="1" noProof="1">
                <a:latin typeface="Consolas" pitchFamily="49" charset="0"/>
              </a:rPr>
              <a:t>class </a:t>
            </a:r>
            <a:r>
              <a:rPr lang="en-US" b="1">
                <a:latin typeface="Consolas" pitchFamily="49" charset="0"/>
              </a:rPr>
              <a:t>HelloHost</a:t>
            </a:r>
            <a:endParaRPr lang="en-US" b="1" noProof="1">
              <a:latin typeface="Consolas" pitchFamily="49" charset="0"/>
            </a:endParaRPr>
          </a:p>
          <a:p>
            <a:r>
              <a:rPr lang="en-US" b="1" noProof="1">
                <a:latin typeface="Consolas" pitchFamily="49" charset="0"/>
              </a:rPr>
              <a:t>{</a:t>
            </a:r>
          </a:p>
          <a:p>
            <a:r>
              <a:rPr lang="en-US" b="1">
                <a:latin typeface="Consolas" pitchFamily="49" charset="0"/>
              </a:rPr>
              <a:t>  </a:t>
            </a:r>
            <a:r>
              <a:rPr lang="en-US" b="1" noProof="1">
                <a:latin typeface="Consolas" pitchFamily="49" charset="0"/>
              </a:rPr>
              <a:t>static void Main</a:t>
            </a:r>
            <a:r>
              <a:rPr lang="en-GB" b="1">
                <a:latin typeface="Consolas" pitchFamily="49" charset="0"/>
              </a:rPr>
              <a:t> </a:t>
            </a:r>
            <a:r>
              <a:rPr lang="en-GB" b="1" noProof="1">
                <a:latin typeface="Consolas" pitchFamily="49" charset="0"/>
              </a:rPr>
              <a:t>(string[] args)</a:t>
            </a:r>
          </a:p>
          <a:p>
            <a:r>
              <a:rPr lang="en-US" b="1">
                <a:latin typeface="Consolas" pitchFamily="49" charset="0"/>
              </a:rPr>
              <a:t>  </a:t>
            </a:r>
            <a:r>
              <a:rPr lang="en-US" b="1" noProof="1">
                <a:latin typeface="Consolas" pitchFamily="49" charset="0"/>
              </a:rPr>
              <a:t>{</a:t>
            </a:r>
            <a:endParaRPr lang="en-US" b="1">
              <a:latin typeface="Consolas" pitchFamily="49" charset="0"/>
            </a:endParaRPr>
          </a:p>
          <a:p>
            <a:r>
              <a:rPr lang="en-US" b="1">
                <a:solidFill>
                  <a:schemeClr val="tx2"/>
                </a:solidFill>
                <a:latin typeface="Consolas" pitchFamily="49" charset="0"/>
              </a:rPr>
              <a:t>    </a:t>
            </a:r>
            <a:r>
              <a:rPr lang="en-US" b="1" noProof="1">
                <a:solidFill>
                  <a:schemeClr val="tx2"/>
                </a:solidFill>
                <a:latin typeface="Consolas" pitchFamily="49" charset="0"/>
              </a:rPr>
              <a:t>ServiceHost</a:t>
            </a:r>
            <a:r>
              <a:rPr lang="en-US" b="1">
                <a:solidFill>
                  <a:schemeClr val="tx2"/>
                </a:solidFill>
                <a:latin typeface="Consolas" pitchFamily="49" charset="0"/>
              </a:rPr>
              <a:t> </a:t>
            </a:r>
            <a:r>
              <a:rPr lang="en-US" b="1" noProof="1">
                <a:solidFill>
                  <a:schemeClr val="tx2"/>
                </a:solidFill>
                <a:latin typeface="Consolas" pitchFamily="49" charset="0"/>
              </a:rPr>
              <a:t>host = </a:t>
            </a:r>
            <a:endParaRPr lang="en-US" b="1">
              <a:solidFill>
                <a:schemeClr val="tx2"/>
              </a:solidFill>
              <a:latin typeface="Consolas" pitchFamily="49" charset="0"/>
            </a:endParaRPr>
          </a:p>
          <a:p>
            <a:r>
              <a:rPr lang="en-US" b="1">
                <a:solidFill>
                  <a:schemeClr val="tx2"/>
                </a:solidFill>
                <a:latin typeface="Consolas" pitchFamily="49" charset="0"/>
              </a:rPr>
              <a:t>      </a:t>
            </a:r>
            <a:r>
              <a:rPr lang="en-US" b="1" noProof="1">
                <a:solidFill>
                  <a:schemeClr val="tx2"/>
                </a:solidFill>
                <a:latin typeface="Consolas" pitchFamily="49" charset="0"/>
              </a:rPr>
              <a:t>new ServiceHost(</a:t>
            </a:r>
            <a:r>
              <a:rPr lang="en-US" b="1">
                <a:solidFill>
                  <a:schemeClr val="tx2"/>
                </a:solidFill>
                <a:latin typeface="Consolas" pitchFamily="49" charset="0"/>
              </a:rPr>
              <a:t>typeof(HelloService)</a:t>
            </a:r>
            <a:r>
              <a:rPr lang="en-US" b="1" noProof="1">
                <a:solidFill>
                  <a:schemeClr val="tx2"/>
                </a:solidFill>
                <a:latin typeface="Consolas" pitchFamily="49" charset="0"/>
              </a:rPr>
              <a:t>);</a:t>
            </a:r>
          </a:p>
          <a:p>
            <a:r>
              <a:rPr lang="en-US" b="1">
                <a:solidFill>
                  <a:schemeClr val="tx2"/>
                </a:solidFill>
                <a:latin typeface="Consolas" pitchFamily="49" charset="0"/>
              </a:rPr>
              <a:t>    </a:t>
            </a:r>
            <a:r>
              <a:rPr lang="en-US" b="1" noProof="1">
                <a:solidFill>
                  <a:schemeClr val="tx2"/>
                </a:solidFill>
                <a:latin typeface="Consolas" pitchFamily="49" charset="0"/>
              </a:rPr>
              <a:t>host.Open();</a:t>
            </a:r>
            <a:endParaRPr lang="en-US" b="1">
              <a:solidFill>
                <a:schemeClr val="tx2"/>
              </a:solidFill>
              <a:latin typeface="Consolas" pitchFamily="49" charset="0"/>
            </a:endParaRPr>
          </a:p>
          <a:p>
            <a:r>
              <a:rPr lang="en-US" b="1">
                <a:latin typeface="Consolas" pitchFamily="49" charset="0"/>
              </a:rPr>
              <a:t>    // Wait until done accepting connections</a:t>
            </a:r>
            <a:endParaRPr lang="en-US" b="1" noProof="1">
              <a:latin typeface="Consolas" pitchFamily="49" charset="0"/>
            </a:endParaRPr>
          </a:p>
          <a:p>
            <a:r>
              <a:rPr lang="en-US" b="1">
                <a:solidFill>
                  <a:schemeClr val="tx2"/>
                </a:solidFill>
                <a:latin typeface="Consolas" pitchFamily="49" charset="0"/>
              </a:rPr>
              <a:t>    </a:t>
            </a:r>
            <a:r>
              <a:rPr lang="en-US" b="1">
                <a:latin typeface="Consolas" pitchFamily="49" charset="0"/>
              </a:rPr>
              <a:t>Console.ReadLine();</a:t>
            </a:r>
            <a:endParaRPr lang="en-US" b="1" noProof="1">
              <a:solidFill>
                <a:schemeClr val="tx2"/>
              </a:solidFill>
              <a:latin typeface="Consolas" pitchFamily="49" charset="0"/>
            </a:endParaRPr>
          </a:p>
          <a:p>
            <a:r>
              <a:rPr lang="en-US" b="1">
                <a:latin typeface="Consolas" pitchFamily="49" charset="0"/>
              </a:rPr>
              <a:t>    </a:t>
            </a:r>
            <a:r>
              <a:rPr lang="en-US" b="1" noProof="1">
                <a:solidFill>
                  <a:schemeClr val="tx2"/>
                </a:solidFill>
                <a:latin typeface="Consolas" pitchFamily="49" charset="0"/>
              </a:rPr>
              <a:t>host.Close();</a:t>
            </a:r>
          </a:p>
          <a:p>
            <a:r>
              <a:rPr lang="en-US" b="1">
                <a:latin typeface="Consolas" pitchFamily="49" charset="0"/>
              </a:rPr>
              <a:t>  </a:t>
            </a:r>
            <a:r>
              <a:rPr lang="en-US" b="1" noProof="1">
                <a:latin typeface="Consolas" pitchFamily="49" charset="0"/>
              </a:rPr>
              <a:t>}</a:t>
            </a:r>
          </a:p>
          <a:p>
            <a:r>
              <a:rPr lang="en-US" b="1" noProof="1">
                <a:latin typeface="Consolas" pitchFamily="49" charset="0"/>
              </a:rPr>
              <a:t>}</a:t>
            </a:r>
            <a:endParaRPr lang="en-US" b="1">
              <a:latin typeface="Consolas" pitchFamily="49" charset="0"/>
            </a:endParaRPr>
          </a:p>
        </p:txBody>
      </p:sp>
      <p:sp>
        <p:nvSpPr>
          <p:cNvPr id="53251" name="Rectangle 3"/>
          <p:cNvSpPr>
            <a:spLocks noGrp="1" noChangeArrowheads="1"/>
          </p:cNvSpPr>
          <p:nvPr>
            <p:ph type="title"/>
          </p:nvPr>
        </p:nvSpPr>
        <p:spPr/>
        <p:txBody>
          <a:bodyPr/>
          <a:lstStyle/>
          <a:p>
            <a:r>
              <a:rPr lang="en-US"/>
              <a:t>Service Hosting</a:t>
            </a:r>
          </a:p>
        </p:txBody>
      </p:sp>
      <p:sp>
        <p:nvSpPr>
          <p:cNvPr id="53252" name="Rectangle 4"/>
          <p:cNvSpPr>
            <a:spLocks noChangeArrowheads="1"/>
          </p:cNvSpPr>
          <p:nvPr/>
        </p:nvSpPr>
        <p:spPr bwMode="auto">
          <a:xfrm>
            <a:off x="473075" y="5722938"/>
            <a:ext cx="8202613" cy="781050"/>
          </a:xfrm>
          <a:prstGeom prst="rect">
            <a:avLst/>
          </a:prstGeom>
          <a:solidFill>
            <a:schemeClr val="bg1"/>
          </a:solidFill>
          <a:ln w="12700" algn="ctr">
            <a:solidFill>
              <a:schemeClr val="tx1"/>
            </a:solidFill>
            <a:miter lim="800000"/>
            <a:headEnd/>
            <a:tailEnd/>
          </a:ln>
          <a:effectLst/>
        </p:spPr>
        <p:txBody>
          <a:bodyPr wrap="none" anchor="ctr"/>
          <a:lstStyle/>
          <a:p>
            <a:pPr eaLnBrk="0" hangingPunct="0">
              <a:lnSpc>
                <a:spcPct val="85000"/>
              </a:lnSpc>
              <a:spcBef>
                <a:spcPct val="20000"/>
              </a:spcBef>
            </a:pPr>
            <a:endParaRPr lang="en-US" b="1" i="1">
              <a:latin typeface="Consolas" pitchFamily="49" charset="0"/>
            </a:endParaRPr>
          </a:p>
          <a:p>
            <a:pPr eaLnBrk="0" hangingPunct="0">
              <a:lnSpc>
                <a:spcPct val="85000"/>
              </a:lnSpc>
              <a:spcBef>
                <a:spcPct val="20000"/>
              </a:spcBef>
            </a:pPr>
            <a:r>
              <a:rPr lang="en-US" b="1">
                <a:solidFill>
                  <a:schemeClr val="tx2"/>
                </a:solidFill>
                <a:latin typeface="Consolas" pitchFamily="49" charset="0"/>
              </a:rPr>
              <a:t>&lt;%@ServiceHost language=c# Service=“HelloService" %&gt;</a:t>
            </a:r>
            <a:br>
              <a:rPr lang="en-US" b="1">
                <a:solidFill>
                  <a:schemeClr val="tx2"/>
                </a:solidFill>
                <a:latin typeface="Consolas" pitchFamily="49" charset="0"/>
              </a:rPr>
            </a:br>
            <a:endParaRPr lang="en-US" b="1">
              <a:solidFill>
                <a:schemeClr val="tx2"/>
              </a:solidFill>
              <a:latin typeface="Consolas" pitchFamily="49" charset="0"/>
            </a:endParaRPr>
          </a:p>
        </p:txBody>
      </p:sp>
      <p:sp>
        <p:nvSpPr>
          <p:cNvPr id="53253" name="Rectangle 5"/>
          <p:cNvSpPr>
            <a:spLocks noChangeArrowheads="1"/>
          </p:cNvSpPr>
          <p:nvPr/>
        </p:nvSpPr>
        <p:spPr bwMode="auto">
          <a:xfrm>
            <a:off x="588963" y="5481638"/>
            <a:ext cx="5570537" cy="350837"/>
          </a:xfrm>
          <a:prstGeom prst="rect">
            <a:avLst/>
          </a:prstGeom>
          <a:solidFill>
            <a:srgbClr val="6699FF">
              <a:alpha val="70000"/>
            </a:srgbClr>
          </a:solidFill>
          <a:ln w="12700" algn="ctr">
            <a:noFill/>
            <a:miter lim="800000"/>
            <a:headEnd/>
            <a:tailEnd/>
          </a:ln>
          <a:effectLst/>
        </p:spPr>
        <p:txBody>
          <a:bodyPr wrap="none">
            <a:spAutoFit/>
          </a:bodyPr>
          <a:lstStyle/>
          <a:p>
            <a:pPr algn="ctr" eaLnBrk="0" hangingPunct="0">
              <a:lnSpc>
                <a:spcPct val="85000"/>
              </a:lnSpc>
              <a:spcBef>
                <a:spcPct val="20000"/>
              </a:spcBef>
            </a:pPr>
            <a:r>
              <a:rPr lang="en-US" sz="2000" b="1" i="1">
                <a:latin typeface="Segoe" pitchFamily="34" charset="0"/>
              </a:rPr>
              <a:t>http://localhost/HelloService/HelloService.svc</a:t>
            </a:r>
          </a:p>
        </p:txBody>
      </p:sp>
      <p:sp>
        <p:nvSpPr>
          <p:cNvPr id="53254" name="Text Box 6"/>
          <p:cNvSpPr txBox="1">
            <a:spLocks noChangeArrowheads="1"/>
          </p:cNvSpPr>
          <p:nvPr/>
        </p:nvSpPr>
        <p:spPr bwMode="auto">
          <a:xfrm>
            <a:off x="395288" y="1069975"/>
            <a:ext cx="1355725" cy="403225"/>
          </a:xfrm>
          <a:prstGeom prst="rect">
            <a:avLst/>
          </a:prstGeom>
          <a:noFill/>
          <a:ln w="12700" algn="ctr">
            <a:noFill/>
            <a:miter lim="800000"/>
            <a:headEnd/>
            <a:tailEnd/>
          </a:ln>
          <a:effectLst/>
        </p:spPr>
        <p:txBody>
          <a:bodyPr wrap="none">
            <a:spAutoFit/>
          </a:bodyPr>
          <a:lstStyle/>
          <a:p>
            <a:pPr algn="ctr" eaLnBrk="0" hangingPunct="0">
              <a:lnSpc>
                <a:spcPct val="85000"/>
              </a:lnSpc>
              <a:spcBef>
                <a:spcPct val="20000"/>
              </a:spcBef>
            </a:pPr>
            <a:r>
              <a:rPr lang="en-US" sz="2400">
                <a:effectLst>
                  <a:outerShdw blurRad="38100" dist="38100" dir="2700000" algn="tl">
                    <a:srgbClr val="000000"/>
                  </a:outerShdw>
                </a:effectLst>
                <a:latin typeface="Segoe" pitchFamily="34" charset="0"/>
              </a:rPr>
              <a:t>Self-host</a:t>
            </a:r>
          </a:p>
        </p:txBody>
      </p:sp>
      <p:sp>
        <p:nvSpPr>
          <p:cNvPr id="53255" name="Text Box 7"/>
          <p:cNvSpPr txBox="1">
            <a:spLocks noChangeArrowheads="1"/>
          </p:cNvSpPr>
          <p:nvPr/>
        </p:nvSpPr>
        <p:spPr bwMode="auto">
          <a:xfrm>
            <a:off x="388938" y="5046663"/>
            <a:ext cx="1190625" cy="403225"/>
          </a:xfrm>
          <a:prstGeom prst="rect">
            <a:avLst/>
          </a:prstGeom>
          <a:noFill/>
          <a:ln w="12700" algn="ctr">
            <a:noFill/>
            <a:miter lim="800000"/>
            <a:headEnd/>
            <a:tailEnd/>
          </a:ln>
          <a:effectLst/>
        </p:spPr>
        <p:txBody>
          <a:bodyPr wrap="none">
            <a:spAutoFit/>
          </a:bodyPr>
          <a:lstStyle/>
          <a:p>
            <a:pPr algn="ctr" eaLnBrk="0" hangingPunct="0">
              <a:lnSpc>
                <a:spcPct val="85000"/>
              </a:lnSpc>
              <a:spcBef>
                <a:spcPct val="20000"/>
              </a:spcBef>
            </a:pPr>
            <a:r>
              <a:rPr lang="en-US" sz="2400">
                <a:effectLst>
                  <a:outerShdw blurRad="38100" dist="38100" dir="2700000" algn="tl">
                    <a:srgbClr val="000000"/>
                  </a:outerShdw>
                </a:effectLst>
                <a:latin typeface="Segoe" pitchFamily="34" charset="0"/>
              </a:rPr>
              <a:t>IIS-host</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Service Configuration</a:t>
            </a:r>
          </a:p>
        </p:txBody>
      </p:sp>
      <p:sp>
        <p:nvSpPr>
          <p:cNvPr id="55299" name="Rectangle 3"/>
          <p:cNvSpPr>
            <a:spLocks noChangeArrowheads="1"/>
          </p:cNvSpPr>
          <p:nvPr/>
        </p:nvSpPr>
        <p:spPr bwMode="auto">
          <a:xfrm>
            <a:off x="452438" y="1473200"/>
            <a:ext cx="8223250" cy="3636963"/>
          </a:xfrm>
          <a:prstGeom prst="rect">
            <a:avLst/>
          </a:prstGeom>
          <a:solidFill>
            <a:schemeClr val="bg1"/>
          </a:solidFill>
          <a:ln w="12700" algn="ctr">
            <a:solidFill>
              <a:schemeClr val="tx1"/>
            </a:solidFill>
            <a:miter lim="800000"/>
            <a:headEnd/>
            <a:tailEnd/>
          </a:ln>
          <a:effectLst/>
        </p:spPr>
        <p:txBody>
          <a:bodyPr wrap="none" anchor="ctr"/>
          <a:lstStyle/>
          <a:p>
            <a:pPr eaLnBrk="0" hangingPunct="0">
              <a:lnSpc>
                <a:spcPct val="85000"/>
              </a:lnSpc>
              <a:spcBef>
                <a:spcPct val="20000"/>
              </a:spcBef>
            </a:pPr>
            <a:r>
              <a:rPr lang="en-US" b="1" dirty="0">
                <a:latin typeface="Consolas" pitchFamily="49" charset="0"/>
              </a:rPr>
              <a:t>&lt;?xml version="1.0" encoding="utf-8" ?&gt;</a:t>
            </a:r>
          </a:p>
          <a:p>
            <a:pPr eaLnBrk="0" hangingPunct="0">
              <a:lnSpc>
                <a:spcPct val="85000"/>
              </a:lnSpc>
              <a:spcBef>
                <a:spcPct val="20000"/>
              </a:spcBef>
            </a:pPr>
            <a:r>
              <a:rPr lang="en-US" b="1" dirty="0">
                <a:latin typeface="Consolas" pitchFamily="49" charset="0"/>
              </a:rPr>
              <a:t>&lt;configuration&gt;</a:t>
            </a:r>
          </a:p>
          <a:p>
            <a:pPr eaLnBrk="0" hangingPunct="0">
              <a:lnSpc>
                <a:spcPct val="85000"/>
              </a:lnSpc>
              <a:spcBef>
                <a:spcPct val="20000"/>
              </a:spcBef>
            </a:pPr>
            <a:r>
              <a:rPr lang="en-US" b="1" dirty="0">
                <a:latin typeface="Consolas" pitchFamily="49" charset="0"/>
              </a:rPr>
              <a:t>   &lt;</a:t>
            </a:r>
            <a:r>
              <a:rPr lang="en-US" b="1" dirty="0" err="1">
                <a:latin typeface="Consolas" pitchFamily="49" charset="0"/>
              </a:rPr>
              <a:t>system.serviceModel</a:t>
            </a:r>
            <a:r>
              <a:rPr lang="en-US" b="1" dirty="0">
                <a:latin typeface="Consolas" pitchFamily="49" charset="0"/>
              </a:rPr>
              <a:t>&gt;</a:t>
            </a:r>
          </a:p>
          <a:p>
            <a:pPr eaLnBrk="0" hangingPunct="0">
              <a:lnSpc>
                <a:spcPct val="85000"/>
              </a:lnSpc>
              <a:spcBef>
                <a:spcPct val="20000"/>
              </a:spcBef>
            </a:pPr>
            <a:r>
              <a:rPr lang="en-US" b="1" dirty="0">
                <a:latin typeface="Consolas" pitchFamily="49" charset="0"/>
              </a:rPr>
              <a:t>      &lt;services&gt;</a:t>
            </a:r>
          </a:p>
          <a:p>
            <a:pPr eaLnBrk="0" hangingPunct="0">
              <a:lnSpc>
                <a:spcPct val="85000"/>
              </a:lnSpc>
              <a:spcBef>
                <a:spcPct val="20000"/>
              </a:spcBef>
            </a:pPr>
            <a:r>
              <a:rPr lang="en-US" b="1" dirty="0">
                <a:latin typeface="Consolas" pitchFamily="49" charset="0"/>
              </a:rPr>
              <a:t>         &lt;service name=“</a:t>
            </a:r>
            <a:r>
              <a:rPr lang="en-US" b="1" dirty="0" err="1">
                <a:solidFill>
                  <a:schemeClr val="tx2"/>
                </a:solidFill>
                <a:latin typeface="Consolas" pitchFamily="49" charset="0"/>
              </a:rPr>
              <a:t>HelloService</a:t>
            </a:r>
            <a:r>
              <a:rPr lang="en-US" b="1" dirty="0" smtClean="0">
                <a:latin typeface="Consolas" pitchFamily="49" charset="0"/>
              </a:rPr>
              <a:t>”&gt;</a:t>
            </a:r>
            <a:endParaRPr lang="en-US" b="1" dirty="0">
              <a:latin typeface="Consolas" pitchFamily="49" charset="0"/>
            </a:endParaRPr>
          </a:p>
          <a:p>
            <a:pPr eaLnBrk="0" hangingPunct="0">
              <a:lnSpc>
                <a:spcPct val="85000"/>
              </a:lnSpc>
              <a:spcBef>
                <a:spcPct val="20000"/>
              </a:spcBef>
            </a:pPr>
            <a:r>
              <a:rPr lang="en-US" b="1" dirty="0">
                <a:latin typeface="Consolas" pitchFamily="49" charset="0"/>
              </a:rPr>
              <a:t>            </a:t>
            </a:r>
            <a:r>
              <a:rPr lang="en-US" b="1" dirty="0">
                <a:solidFill>
                  <a:schemeClr val="tx2"/>
                </a:solidFill>
                <a:latin typeface="Consolas" pitchFamily="49" charset="0"/>
              </a:rPr>
              <a:t>&lt;endpoint </a:t>
            </a:r>
            <a:r>
              <a:rPr lang="en-US" b="1" dirty="0" smtClean="0">
                <a:solidFill>
                  <a:schemeClr val="tx2"/>
                </a:solidFill>
                <a:latin typeface="Consolas" pitchFamily="49" charset="0"/>
              </a:rPr>
              <a:t>address=“”</a:t>
            </a:r>
          </a:p>
          <a:p>
            <a:pPr eaLnBrk="0" hangingPunct="0">
              <a:lnSpc>
                <a:spcPct val="85000"/>
              </a:lnSpc>
              <a:spcBef>
                <a:spcPct val="20000"/>
              </a:spcBef>
            </a:pPr>
            <a:r>
              <a:rPr lang="en-US" b="1" dirty="0" smtClean="0">
                <a:solidFill>
                  <a:schemeClr val="tx2"/>
                </a:solidFill>
                <a:latin typeface="Consolas" pitchFamily="49" charset="0"/>
              </a:rPr>
              <a:t>			binding</a:t>
            </a:r>
            <a:r>
              <a:rPr lang="en-US" b="1" dirty="0">
                <a:solidFill>
                  <a:schemeClr val="tx2"/>
                </a:solidFill>
                <a:latin typeface="Consolas" pitchFamily="49" charset="0"/>
              </a:rPr>
              <a:t>=“</a:t>
            </a:r>
            <a:r>
              <a:rPr lang="en-US" b="1" dirty="0" err="1">
                <a:solidFill>
                  <a:schemeClr val="tx2"/>
                </a:solidFill>
                <a:latin typeface="Consolas" pitchFamily="49" charset="0"/>
              </a:rPr>
              <a:t>basicHttpBinding</a:t>
            </a:r>
            <a:r>
              <a:rPr lang="en-US" b="1" dirty="0">
                <a:solidFill>
                  <a:schemeClr val="tx2"/>
                </a:solidFill>
                <a:latin typeface="Consolas" pitchFamily="49" charset="0"/>
              </a:rPr>
              <a:t>"</a:t>
            </a:r>
          </a:p>
          <a:p>
            <a:pPr eaLnBrk="0" hangingPunct="0">
              <a:lnSpc>
                <a:spcPct val="85000"/>
              </a:lnSpc>
              <a:spcBef>
                <a:spcPct val="20000"/>
              </a:spcBef>
            </a:pPr>
            <a:r>
              <a:rPr lang="en-US" b="1" dirty="0">
                <a:solidFill>
                  <a:schemeClr val="tx2"/>
                </a:solidFill>
                <a:latin typeface="Consolas" pitchFamily="49" charset="0"/>
              </a:rPr>
              <a:t>                      contract="</a:t>
            </a:r>
            <a:r>
              <a:rPr lang="en-US" b="1" dirty="0" err="1">
                <a:solidFill>
                  <a:schemeClr val="tx2"/>
                </a:solidFill>
                <a:latin typeface="Consolas" pitchFamily="49" charset="0"/>
              </a:rPr>
              <a:t>IHello</a:t>
            </a:r>
            <a:r>
              <a:rPr lang="en-US" b="1" dirty="0">
                <a:solidFill>
                  <a:schemeClr val="tx2"/>
                </a:solidFill>
                <a:latin typeface="Consolas" pitchFamily="49" charset="0"/>
              </a:rPr>
              <a:t>" /&gt;</a:t>
            </a:r>
          </a:p>
          <a:p>
            <a:pPr eaLnBrk="0" hangingPunct="0">
              <a:lnSpc>
                <a:spcPct val="85000"/>
              </a:lnSpc>
              <a:spcBef>
                <a:spcPct val="20000"/>
              </a:spcBef>
            </a:pPr>
            <a:r>
              <a:rPr lang="en-US" b="1" dirty="0">
                <a:latin typeface="Consolas" pitchFamily="49" charset="0"/>
              </a:rPr>
              <a:t>         &lt;/service&gt;</a:t>
            </a:r>
          </a:p>
          <a:p>
            <a:pPr eaLnBrk="0" hangingPunct="0">
              <a:lnSpc>
                <a:spcPct val="85000"/>
              </a:lnSpc>
              <a:spcBef>
                <a:spcPct val="20000"/>
              </a:spcBef>
            </a:pPr>
            <a:r>
              <a:rPr lang="en-US" b="1" dirty="0">
                <a:latin typeface="Consolas" pitchFamily="49" charset="0"/>
              </a:rPr>
              <a:t>      &lt;/services&gt;</a:t>
            </a:r>
          </a:p>
          <a:p>
            <a:pPr eaLnBrk="0" hangingPunct="0">
              <a:lnSpc>
                <a:spcPct val="85000"/>
              </a:lnSpc>
              <a:spcBef>
                <a:spcPct val="20000"/>
              </a:spcBef>
            </a:pPr>
            <a:r>
              <a:rPr lang="en-US" b="1" dirty="0">
                <a:latin typeface="Consolas" pitchFamily="49" charset="0"/>
              </a:rPr>
              <a:t>   &lt;/</a:t>
            </a:r>
            <a:r>
              <a:rPr lang="en-US" b="1" dirty="0" err="1">
                <a:latin typeface="Consolas" pitchFamily="49" charset="0"/>
              </a:rPr>
              <a:t>system.serviceModel</a:t>
            </a:r>
            <a:r>
              <a:rPr lang="en-US" b="1" dirty="0">
                <a:latin typeface="Consolas" pitchFamily="49" charset="0"/>
              </a:rPr>
              <a:t>&gt;</a:t>
            </a:r>
          </a:p>
          <a:p>
            <a:pPr eaLnBrk="0" hangingPunct="0">
              <a:lnSpc>
                <a:spcPct val="85000"/>
              </a:lnSpc>
              <a:spcBef>
                <a:spcPct val="20000"/>
              </a:spcBef>
            </a:pPr>
            <a:r>
              <a:rPr lang="en-US" b="1" dirty="0">
                <a:latin typeface="Consolas" pitchFamily="49" charset="0"/>
              </a:rPr>
              <a:t>&lt;/configuration&gt;</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Activation Service</a:t>
            </a:r>
            <a:endParaRPr lang="en-US" dirty="0"/>
          </a:p>
        </p:txBody>
      </p:sp>
      <p:pic>
        <p:nvPicPr>
          <p:cNvPr id="136195" name="Picture 3"/>
          <p:cNvPicPr>
            <a:picLocks noChangeAspect="1" noChangeArrowheads="1"/>
          </p:cNvPicPr>
          <p:nvPr/>
        </p:nvPicPr>
        <p:blipFill>
          <a:blip r:embed="rId2" cstate="print"/>
          <a:srcRect/>
          <a:stretch>
            <a:fillRect/>
          </a:stretch>
        </p:blipFill>
        <p:spPr bwMode="auto">
          <a:xfrm>
            <a:off x="1" y="1225529"/>
            <a:ext cx="9144000" cy="51409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cstate="print"/>
          <a:srcRect/>
          <a:stretch>
            <a:fillRect/>
          </a:stretch>
        </p:blipFill>
        <p:spPr bwMode="auto">
          <a:xfrm>
            <a:off x="0" y="332656"/>
            <a:ext cx="9144000" cy="53725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Service</a:t>
            </a:r>
            <a:endParaRPr lang="en-US" dirty="0"/>
          </a:p>
        </p:txBody>
      </p:sp>
      <p:pic>
        <p:nvPicPr>
          <p:cNvPr id="138242" name="Picture 2"/>
          <p:cNvPicPr>
            <a:picLocks noChangeAspect="1" noChangeArrowheads="1"/>
          </p:cNvPicPr>
          <p:nvPr/>
        </p:nvPicPr>
        <p:blipFill>
          <a:blip r:embed="rId2" cstate="print"/>
          <a:srcRect/>
          <a:stretch>
            <a:fillRect/>
          </a:stretch>
        </p:blipFill>
        <p:spPr bwMode="auto">
          <a:xfrm>
            <a:off x="0" y="1556792"/>
            <a:ext cx="9144000" cy="51409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Bindings and Channel Stack</a:t>
            </a:r>
            <a:endParaRPr lang="en-US" dirty="0"/>
          </a:p>
        </p:txBody>
      </p:sp>
      <p:pic>
        <p:nvPicPr>
          <p:cNvPr id="140290" name="Picture 2" descr="http://wcftutorial.net/Images/070100_WCF-Bindings-and-Channel-Stacks.jpg"/>
          <p:cNvPicPr>
            <a:picLocks noChangeAspect="1" noChangeArrowheads="1"/>
          </p:cNvPicPr>
          <p:nvPr/>
        </p:nvPicPr>
        <p:blipFill>
          <a:blip r:embed="rId3" cstate="print"/>
          <a:srcRect/>
          <a:stretch>
            <a:fillRect/>
          </a:stretch>
        </p:blipFill>
        <p:spPr bwMode="auto">
          <a:xfrm>
            <a:off x="899592" y="1556792"/>
            <a:ext cx="7900271" cy="5091286"/>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384175" y="1119188"/>
            <a:ext cx="7772400" cy="1300162"/>
          </a:xfrm>
        </p:spPr>
        <p:txBody>
          <a:bodyPr/>
          <a:lstStyle/>
          <a:p>
            <a:r>
              <a:rPr lang="en-GB" sz="8800" b="1" i="1"/>
              <a:t>demo</a:t>
            </a:r>
          </a:p>
        </p:txBody>
      </p:sp>
      <p:sp>
        <p:nvSpPr>
          <p:cNvPr id="111619" name="Rectangle 3"/>
          <p:cNvSpPr>
            <a:spLocks noGrp="1" noChangeArrowheads="1"/>
          </p:cNvSpPr>
          <p:nvPr>
            <p:ph type="subTitle" idx="1"/>
          </p:nvPr>
        </p:nvSpPr>
        <p:spPr>
          <a:xfrm>
            <a:off x="384175" y="4419600"/>
            <a:ext cx="7861300" cy="585788"/>
          </a:xfrm>
        </p:spPr>
        <p:txBody>
          <a:bodyPr/>
          <a:lstStyle/>
          <a:p>
            <a:r>
              <a:rPr lang="en-GB"/>
              <a:t>Windows Communication Foundation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WCF?</a:t>
            </a:r>
            <a:endParaRPr lang="en-US" dirty="0"/>
          </a:p>
        </p:txBody>
      </p:sp>
      <p:sp>
        <p:nvSpPr>
          <p:cNvPr id="3" name="Content Placeholder 2"/>
          <p:cNvSpPr>
            <a:spLocks noGrp="1"/>
          </p:cNvSpPr>
          <p:nvPr>
            <p:ph idx="1"/>
          </p:nvPr>
        </p:nvSpPr>
        <p:spPr>
          <a:xfrm>
            <a:off x="107950" y="1584325"/>
            <a:ext cx="5976218" cy="4967514"/>
          </a:xfrm>
        </p:spPr>
        <p:txBody>
          <a:bodyPr/>
          <a:lstStyle/>
          <a:p>
            <a:r>
              <a:rPr lang="en-US" dirty="0" smtClean="0"/>
              <a:t>It is unified programming model introduced in </a:t>
            </a:r>
            <a:r>
              <a:rPr lang="en-US" dirty="0" err="1" smtClean="0"/>
              <a:t>.Net</a:t>
            </a:r>
            <a:r>
              <a:rPr lang="en-US" dirty="0" smtClean="0"/>
              <a:t> Framework 3.0. </a:t>
            </a:r>
          </a:p>
          <a:p>
            <a:r>
              <a:rPr lang="en-US" dirty="0" smtClean="0"/>
              <a:t>WCF is a combined feature of Web Service, </a:t>
            </a:r>
            <a:r>
              <a:rPr lang="en-US" dirty="0" err="1" smtClean="0"/>
              <a:t>Remoting</a:t>
            </a:r>
            <a:r>
              <a:rPr lang="en-US" dirty="0" smtClean="0"/>
              <a:t>, MSMQ and COM+. </a:t>
            </a:r>
          </a:p>
          <a:p>
            <a:r>
              <a:rPr lang="en-US" dirty="0" smtClean="0"/>
              <a:t>WCF provides a common platform for all .NET communication.</a:t>
            </a:r>
          </a:p>
          <a:p>
            <a:endParaRPr lang="en-US" dirty="0"/>
          </a:p>
        </p:txBody>
      </p:sp>
      <p:pic>
        <p:nvPicPr>
          <p:cNvPr id="118786" name="Picture 2"/>
          <p:cNvPicPr>
            <a:picLocks noChangeAspect="1" noChangeArrowheads="1"/>
          </p:cNvPicPr>
          <p:nvPr/>
        </p:nvPicPr>
        <p:blipFill>
          <a:blip r:embed="rId2" cstate="print"/>
          <a:srcRect/>
          <a:stretch>
            <a:fillRect/>
          </a:stretch>
        </p:blipFill>
        <p:spPr bwMode="auto">
          <a:xfrm>
            <a:off x="5724129" y="1988840"/>
            <a:ext cx="3361332" cy="252028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t>Behaviours</a:t>
            </a:r>
          </a:p>
        </p:txBody>
      </p:sp>
      <p:sp>
        <p:nvSpPr>
          <p:cNvPr id="92163" name="Rectangle 3"/>
          <p:cNvSpPr>
            <a:spLocks noGrp="1" noChangeArrowheads="1"/>
          </p:cNvSpPr>
          <p:nvPr>
            <p:ph type="body" idx="1"/>
          </p:nvPr>
        </p:nvSpPr>
        <p:spPr>
          <a:xfrm>
            <a:off x="107950" y="1268413"/>
            <a:ext cx="8915400" cy="4775200"/>
          </a:xfrm>
        </p:spPr>
        <p:txBody>
          <a:bodyPr/>
          <a:lstStyle/>
          <a:p>
            <a:r>
              <a:rPr lang="en-GB"/>
              <a:t>Behaviours cover the system semantics</a:t>
            </a:r>
          </a:p>
          <a:p>
            <a:r>
              <a:rPr lang="en-GB"/>
              <a:t>Service features</a:t>
            </a:r>
          </a:p>
          <a:p>
            <a:pPr lvl="1"/>
            <a:r>
              <a:rPr lang="en-GB"/>
              <a:t>Concurrency</a:t>
            </a:r>
          </a:p>
          <a:p>
            <a:pPr lvl="1"/>
            <a:r>
              <a:rPr lang="en-GB"/>
              <a:t>Instancing</a:t>
            </a:r>
          </a:p>
          <a:p>
            <a:pPr lvl="1"/>
            <a:r>
              <a:rPr lang="en-GB"/>
              <a:t>Transactions</a:t>
            </a:r>
          </a:p>
          <a:p>
            <a:pPr lvl="1"/>
            <a:r>
              <a:rPr lang="en-GB"/>
              <a:t>Impersonation</a:t>
            </a:r>
          </a:p>
          <a:p>
            <a:r>
              <a:rPr lang="en-GB"/>
              <a:t>Deployment features</a:t>
            </a:r>
          </a:p>
          <a:p>
            <a:pPr lvl="1"/>
            <a:r>
              <a:rPr lang="en-GB"/>
              <a:t>Throttling</a:t>
            </a:r>
          </a:p>
          <a:p>
            <a:pPr lvl="1"/>
            <a:r>
              <a:rPr lang="en-GB"/>
              <a:t>Metadata exposure</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06" y="1916832"/>
            <a:ext cx="8915400" cy="1089529"/>
          </a:xfrm>
        </p:spPr>
        <p:txBody>
          <a:bodyPr/>
          <a:lstStyle/>
          <a:p>
            <a:pPr marL="0" indent="0" algn="ctr">
              <a:buNone/>
            </a:pPr>
            <a:r>
              <a:rPr lang="en-US" sz="7200" dirty="0" smtClean="0"/>
              <a:t>Instancing</a:t>
            </a:r>
            <a:endParaRPr lang="en-US" sz="7200" dirty="0"/>
          </a:p>
        </p:txBody>
      </p:sp>
    </p:spTree>
    <p:extLst>
      <p:ext uri="{BB962C8B-B14F-4D97-AF65-F5344CB8AC3E}">
        <p14:creationId xmlns:p14="http://schemas.microsoft.com/office/powerpoint/2010/main" val="336762012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81922" name="Picture 2" descr="https://www.codeproject.com/KB/WCF/WCFInstanc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8000860"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42616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Instancing</a:t>
            </a:r>
            <a:endParaRPr lang="en-IN" dirty="0"/>
          </a:p>
        </p:txBody>
      </p:sp>
      <p:sp>
        <p:nvSpPr>
          <p:cNvPr id="4" name="Content Placeholder 3"/>
          <p:cNvSpPr>
            <a:spLocks noGrp="1"/>
          </p:cNvSpPr>
          <p:nvPr>
            <p:ph idx="1"/>
          </p:nvPr>
        </p:nvSpPr>
        <p:spPr>
          <a:xfrm>
            <a:off x="107950" y="980729"/>
            <a:ext cx="8915400" cy="5189113"/>
          </a:xfrm>
        </p:spPr>
        <p:txBody>
          <a:bodyPr/>
          <a:lstStyle/>
          <a:p>
            <a:r>
              <a:rPr lang="en-US" sz="2400" dirty="0"/>
              <a:t>Following are different ways by which you can create WCF instances</a:t>
            </a:r>
            <a:r>
              <a:rPr lang="en-US" sz="2400" dirty="0" smtClean="0"/>
              <a:t>:</a:t>
            </a:r>
            <a:endParaRPr lang="en-US" sz="2400" dirty="0"/>
          </a:p>
          <a:p>
            <a:r>
              <a:rPr lang="en-US" sz="2400" dirty="0"/>
              <a:t>Create a new WCF service instance on every WCF client method call.</a:t>
            </a:r>
          </a:p>
          <a:p>
            <a:r>
              <a:rPr lang="en-US" sz="2400" dirty="0"/>
              <a:t>Only one WCF service instance should be created for every WCF client session.</a:t>
            </a:r>
          </a:p>
          <a:p>
            <a:r>
              <a:rPr lang="en-US" sz="2400" dirty="0"/>
              <a:t>Only one global WCF service instance should be created for all WCF clients.</a:t>
            </a:r>
          </a:p>
          <a:p>
            <a:r>
              <a:rPr lang="en-US" sz="2400" dirty="0"/>
              <a:t>To meet the above scenarios, WCF has provided three ways by which you can control WCF service instances:</a:t>
            </a:r>
          </a:p>
          <a:p>
            <a:r>
              <a:rPr lang="en-US" sz="2400" dirty="0" smtClean="0"/>
              <a:t>Per </a:t>
            </a:r>
            <a:r>
              <a:rPr lang="en-US" sz="2400" dirty="0"/>
              <a:t>call</a:t>
            </a:r>
          </a:p>
          <a:p>
            <a:r>
              <a:rPr lang="en-US" sz="2400" dirty="0"/>
              <a:t>Per session</a:t>
            </a:r>
          </a:p>
          <a:p>
            <a:r>
              <a:rPr lang="en-US" sz="2400" dirty="0"/>
              <a:t>Single instance</a:t>
            </a:r>
            <a:endParaRPr lang="en-IN" sz="2400" dirty="0"/>
          </a:p>
        </p:txBody>
      </p:sp>
    </p:spTree>
    <p:extLst>
      <p:ext uri="{BB962C8B-B14F-4D97-AF65-F5344CB8AC3E}">
        <p14:creationId xmlns:p14="http://schemas.microsoft.com/office/powerpoint/2010/main" val="46467625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Per call Service</a:t>
            </a:r>
            <a:endParaRPr lang="en-IN" dirty="0"/>
          </a:p>
        </p:txBody>
      </p:sp>
      <p:pic>
        <p:nvPicPr>
          <p:cNvPr id="82946" name="Picture 2" descr="https://www.codeproject.com/KB/WCF/WCFInstanc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24744"/>
            <a:ext cx="7926460"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1849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 Call Service</a:t>
            </a:r>
            <a:endParaRPr lang="en-US" dirty="0"/>
          </a:p>
        </p:txBody>
      </p:sp>
      <p:pic>
        <p:nvPicPr>
          <p:cNvPr id="205826" name="Picture 2" descr="http://wcftutorial.net/Images/100100_PerCallProcess.jpg"/>
          <p:cNvPicPr>
            <a:picLocks noChangeAspect="1" noChangeArrowheads="1"/>
          </p:cNvPicPr>
          <p:nvPr/>
        </p:nvPicPr>
        <p:blipFill>
          <a:blip r:embed="rId2" cstate="print"/>
          <a:srcRect/>
          <a:stretch>
            <a:fillRect/>
          </a:stretch>
        </p:blipFill>
        <p:spPr bwMode="auto">
          <a:xfrm>
            <a:off x="1115616" y="908720"/>
            <a:ext cx="6336704" cy="5672596"/>
          </a:xfrm>
          <a:prstGeom prst="rect">
            <a:avLst/>
          </a:prstGeom>
          <a:noFill/>
        </p:spPr>
      </p:pic>
    </p:spTree>
    <p:extLst>
      <p:ext uri="{BB962C8B-B14F-4D97-AF65-F5344CB8AC3E}">
        <p14:creationId xmlns:p14="http://schemas.microsoft.com/office/powerpoint/2010/main" val="66863103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 </a:t>
            </a:r>
            <a:r>
              <a:rPr lang="en-US" dirty="0" smtClean="0"/>
              <a:t>Call Service</a:t>
            </a:r>
            <a:endParaRPr lang="en-US" dirty="0"/>
          </a:p>
        </p:txBody>
      </p:sp>
      <p:sp>
        <p:nvSpPr>
          <p:cNvPr id="3" name="Content Placeholder 2"/>
          <p:cNvSpPr>
            <a:spLocks noGrp="1"/>
          </p:cNvSpPr>
          <p:nvPr>
            <p:ph idx="1"/>
          </p:nvPr>
        </p:nvSpPr>
        <p:spPr>
          <a:xfrm>
            <a:off x="107950" y="1584325"/>
            <a:ext cx="8915400" cy="4524315"/>
          </a:xfrm>
        </p:spPr>
        <p:txBody>
          <a:bodyPr/>
          <a:lstStyle/>
          <a:p>
            <a:pPr marL="0" indent="0">
              <a:buNone/>
            </a:pPr>
            <a:r>
              <a:rPr lang="en-US" dirty="0" smtClean="0"/>
              <a:t>[</a:t>
            </a:r>
            <a:r>
              <a:rPr lang="en-US" dirty="0" err="1" smtClean="0"/>
              <a:t>ServiceBehavior</a:t>
            </a:r>
            <a:r>
              <a:rPr lang="en-US" dirty="0" smtClean="0"/>
              <a:t>(</a:t>
            </a:r>
            <a:r>
              <a:rPr lang="en-US" dirty="0" err="1" smtClean="0"/>
              <a:t>InstanceContextMode</a:t>
            </a:r>
            <a:r>
              <a:rPr lang="en-US" dirty="0" smtClean="0"/>
              <a:t>=</a:t>
            </a:r>
            <a:r>
              <a:rPr lang="en-US" dirty="0" err="1" smtClean="0"/>
              <a:t>InstanceContextMode.PerCall</a:t>
            </a:r>
            <a:r>
              <a:rPr lang="en-US" dirty="0" smtClean="0"/>
              <a:t>)] </a:t>
            </a:r>
          </a:p>
          <a:p>
            <a:pPr marL="0" indent="0">
              <a:buNone/>
            </a:pPr>
            <a:r>
              <a:rPr lang="en-US" dirty="0" smtClean="0"/>
              <a:t>public class </a:t>
            </a:r>
            <a:r>
              <a:rPr lang="en-US" dirty="0" err="1" smtClean="0"/>
              <a:t>MyService:IMyService</a:t>
            </a:r>
            <a:r>
              <a:rPr lang="en-US" dirty="0" smtClean="0"/>
              <a:t> { </a:t>
            </a:r>
          </a:p>
          <a:p>
            <a:pPr marL="0" indent="0">
              <a:buNone/>
            </a:pPr>
            <a:r>
              <a:rPr lang="en-US" dirty="0" smtClean="0"/>
              <a:t>static </a:t>
            </a:r>
            <a:r>
              <a:rPr lang="en-US" dirty="0" err="1" smtClean="0"/>
              <a:t>int</a:t>
            </a:r>
            <a:r>
              <a:rPr lang="en-US" dirty="0" smtClean="0"/>
              <a:t> </a:t>
            </a:r>
            <a:r>
              <a:rPr lang="en-US" dirty="0" err="1" smtClean="0"/>
              <a:t>m_Counter</a:t>
            </a:r>
            <a:r>
              <a:rPr lang="en-US" dirty="0" smtClean="0"/>
              <a:t> = 0;</a:t>
            </a:r>
          </a:p>
          <a:p>
            <a:pPr marL="0" indent="0">
              <a:buNone/>
            </a:pPr>
            <a:r>
              <a:rPr lang="en-US" dirty="0" smtClean="0"/>
              <a:t> public </a:t>
            </a:r>
            <a:r>
              <a:rPr lang="en-US" dirty="0" err="1" smtClean="0"/>
              <a:t>int</a:t>
            </a:r>
            <a:r>
              <a:rPr lang="en-US" dirty="0" smtClean="0"/>
              <a:t> </a:t>
            </a:r>
            <a:r>
              <a:rPr lang="en-US" dirty="0" err="1" smtClean="0"/>
              <a:t>MyMethod</a:t>
            </a:r>
            <a:r>
              <a:rPr lang="en-US" dirty="0" smtClean="0"/>
              <a:t>() </a:t>
            </a:r>
          </a:p>
          <a:p>
            <a:pPr marL="0" indent="0">
              <a:buNone/>
            </a:pPr>
            <a:r>
              <a:rPr lang="en-US" dirty="0" smtClean="0"/>
              <a:t>{</a:t>
            </a:r>
          </a:p>
          <a:p>
            <a:pPr marL="0" indent="0">
              <a:buNone/>
            </a:pPr>
            <a:r>
              <a:rPr lang="en-US" dirty="0" smtClean="0"/>
              <a:t> </a:t>
            </a:r>
            <a:r>
              <a:rPr lang="en-US" dirty="0" err="1" smtClean="0"/>
              <a:t>m_Counter</a:t>
            </a:r>
            <a:r>
              <a:rPr lang="en-US" dirty="0" smtClean="0"/>
              <a:t>++;</a:t>
            </a:r>
          </a:p>
          <a:p>
            <a:pPr marL="0" indent="0">
              <a:buNone/>
            </a:pPr>
            <a:r>
              <a:rPr lang="en-US" dirty="0" smtClean="0"/>
              <a:t> return </a:t>
            </a:r>
            <a:r>
              <a:rPr lang="en-US" dirty="0" err="1" smtClean="0"/>
              <a:t>m_Counter</a:t>
            </a:r>
            <a:r>
              <a:rPr lang="en-US" dirty="0" smtClean="0"/>
              <a:t>; } } </a:t>
            </a:r>
            <a:endParaRPr lang="en-US" dirty="0"/>
          </a:p>
        </p:txBody>
      </p:sp>
    </p:spTree>
    <p:extLst>
      <p:ext uri="{BB962C8B-B14F-4D97-AF65-F5344CB8AC3E}">
        <p14:creationId xmlns:p14="http://schemas.microsoft.com/office/powerpoint/2010/main" val="280116320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83970" name="Picture 2" descr="https://www.codeproject.com/KB/WCF/WCFInstanc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7412242"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2875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 Session</a:t>
            </a:r>
            <a:endParaRPr lang="en-US" dirty="0"/>
          </a:p>
        </p:txBody>
      </p:sp>
      <p:pic>
        <p:nvPicPr>
          <p:cNvPr id="216066" name="Picture 2" descr="http://wcftutorial.net/Images/100200_PerSessionFlowChart.jpg"/>
          <p:cNvPicPr>
            <a:picLocks noChangeAspect="1" noChangeArrowheads="1"/>
          </p:cNvPicPr>
          <p:nvPr/>
        </p:nvPicPr>
        <p:blipFill>
          <a:blip r:embed="rId2" cstate="print"/>
          <a:srcRect/>
          <a:stretch>
            <a:fillRect/>
          </a:stretch>
        </p:blipFill>
        <p:spPr bwMode="auto">
          <a:xfrm>
            <a:off x="395536" y="1628800"/>
            <a:ext cx="7860957" cy="3923619"/>
          </a:xfrm>
          <a:prstGeom prst="rect">
            <a:avLst/>
          </a:prstGeom>
          <a:noFill/>
        </p:spPr>
      </p:pic>
    </p:spTree>
    <p:extLst>
      <p:ext uri="{BB962C8B-B14F-4D97-AF65-F5344CB8AC3E}">
        <p14:creationId xmlns:p14="http://schemas.microsoft.com/office/powerpoint/2010/main" val="177083250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Session Timeout</a:t>
            </a:r>
            <a:endParaRPr lang="en-IN" dirty="0"/>
          </a:p>
        </p:txBody>
      </p:sp>
      <p:sp>
        <p:nvSpPr>
          <p:cNvPr id="3" name="Content Placeholder 2"/>
          <p:cNvSpPr>
            <a:spLocks noGrp="1"/>
          </p:cNvSpPr>
          <p:nvPr>
            <p:ph idx="1"/>
          </p:nvPr>
        </p:nvSpPr>
        <p:spPr>
          <a:xfrm>
            <a:off x="107950" y="1584325"/>
            <a:ext cx="8915400" cy="4450449"/>
          </a:xfrm>
        </p:spPr>
        <p:txBody>
          <a:bodyPr/>
          <a:lstStyle/>
          <a:p>
            <a:r>
              <a:rPr lang="en-IN" sz="1600" dirty="0"/>
              <a:t>&lt;</a:t>
            </a:r>
            <a:r>
              <a:rPr lang="en-IN" sz="1600" dirty="0" err="1"/>
              <a:t>netTcpBinding</a:t>
            </a:r>
            <a:r>
              <a:rPr lang="en-IN" sz="1600" dirty="0"/>
              <a:t>&gt;</a:t>
            </a:r>
          </a:p>
          <a:p>
            <a:endParaRPr lang="en-IN" sz="1600" dirty="0"/>
          </a:p>
          <a:p>
            <a:r>
              <a:rPr lang="en-IN" sz="1600" dirty="0"/>
              <a:t>                &lt;binding name="</a:t>
            </a:r>
            <a:r>
              <a:rPr lang="en-IN" sz="1600" dirty="0" err="1"/>
              <a:t>NetTcp_Reliable</a:t>
            </a:r>
            <a:r>
              <a:rPr lang="en-IN" sz="1600" dirty="0"/>
              <a:t>" </a:t>
            </a:r>
            <a:r>
              <a:rPr lang="en-IN" sz="1600" dirty="0" err="1"/>
              <a:t>receiveTimeout</a:t>
            </a:r>
            <a:r>
              <a:rPr lang="en-IN" sz="1600" dirty="0"/>
              <a:t>="00:20:00"&gt;</a:t>
            </a:r>
          </a:p>
          <a:p>
            <a:endParaRPr lang="en-IN" sz="1600" dirty="0"/>
          </a:p>
          <a:p>
            <a:endParaRPr lang="en-IN" sz="1600" dirty="0"/>
          </a:p>
          <a:p>
            <a:r>
              <a:rPr lang="en-IN" sz="1600" dirty="0"/>
              <a:t>                    &lt;</a:t>
            </a:r>
            <a:r>
              <a:rPr lang="en-IN" sz="1600" dirty="0" err="1"/>
              <a:t>reliableSession</a:t>
            </a:r>
            <a:r>
              <a:rPr lang="en-IN" sz="1600" dirty="0"/>
              <a:t> ordered="false" </a:t>
            </a:r>
            <a:r>
              <a:rPr lang="en-IN" sz="1600" dirty="0" err="1"/>
              <a:t>inactivityTimeout</a:t>
            </a:r>
            <a:r>
              <a:rPr lang="en-IN" sz="1600" dirty="0"/>
              <a:t>="00:01:00"</a:t>
            </a:r>
          </a:p>
          <a:p>
            <a:endParaRPr lang="en-IN" sz="1600" dirty="0"/>
          </a:p>
          <a:p>
            <a:endParaRPr lang="en-IN" sz="1600" dirty="0"/>
          </a:p>
          <a:p>
            <a:r>
              <a:rPr lang="en-IN" sz="1600" dirty="0"/>
              <a:t>                        enabled="true" /&gt;</a:t>
            </a:r>
          </a:p>
          <a:p>
            <a:endParaRPr lang="en-IN" sz="1600" dirty="0"/>
          </a:p>
          <a:p>
            <a:endParaRPr lang="en-IN" sz="1600" dirty="0"/>
          </a:p>
          <a:p>
            <a:r>
              <a:rPr lang="en-IN" sz="1600" dirty="0"/>
              <a:t>                &lt;/binding&gt;</a:t>
            </a:r>
          </a:p>
          <a:p>
            <a:endParaRPr lang="en-IN" sz="1600" dirty="0"/>
          </a:p>
          <a:p>
            <a:endParaRPr lang="en-IN" sz="1600" dirty="0"/>
          </a:p>
          <a:p>
            <a:r>
              <a:rPr lang="en-IN" sz="1600" dirty="0"/>
              <a:t>            &lt;/</a:t>
            </a:r>
            <a:r>
              <a:rPr lang="en-IN" sz="1600" dirty="0" err="1"/>
              <a:t>netTcpBinding</a:t>
            </a:r>
            <a:r>
              <a:rPr lang="en-IN" sz="1600" dirty="0"/>
              <a:t>&gt;</a:t>
            </a:r>
          </a:p>
        </p:txBody>
      </p:sp>
    </p:spTree>
    <p:extLst>
      <p:ext uri="{BB962C8B-B14F-4D97-AF65-F5344CB8AC3E}">
        <p14:creationId xmlns:p14="http://schemas.microsoft.com/office/powerpoint/2010/main" val="55715678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70950" cy="695325"/>
          </a:xfrm>
        </p:spPr>
        <p:txBody>
          <a:bodyPr/>
          <a:lstStyle/>
          <a:p>
            <a:r>
              <a:rPr lang="en-US" dirty="0" smtClean="0"/>
              <a:t>WCF Scenarios</a:t>
            </a:r>
            <a:endParaRPr lang="en-US" dirty="0"/>
          </a:p>
        </p:txBody>
      </p:sp>
      <p:sp>
        <p:nvSpPr>
          <p:cNvPr id="3" name="Content Placeholder 2"/>
          <p:cNvSpPr>
            <a:spLocks noGrp="1"/>
          </p:cNvSpPr>
          <p:nvPr>
            <p:ph idx="1"/>
          </p:nvPr>
        </p:nvSpPr>
        <p:spPr>
          <a:xfrm>
            <a:off x="-28964" y="620688"/>
            <a:ext cx="9022857" cy="6001643"/>
          </a:xfrm>
        </p:spPr>
        <p:txBody>
          <a:bodyPr/>
          <a:lstStyle/>
          <a:p>
            <a:r>
              <a:rPr lang="en-US" dirty="0" smtClean="0">
                <a:effectLst/>
              </a:rPr>
              <a:t>A </a:t>
            </a:r>
            <a:r>
              <a:rPr lang="en-US" dirty="0">
                <a:effectLst/>
              </a:rPr>
              <a:t>secure service to process business transactions. </a:t>
            </a:r>
          </a:p>
          <a:p>
            <a:r>
              <a:rPr lang="en-US" dirty="0">
                <a:effectLst/>
              </a:rPr>
              <a:t>A service that supplies current data to others, such as a traffic report or other monitoring service</a:t>
            </a:r>
            <a:r>
              <a:rPr lang="en-US" dirty="0" smtClean="0">
                <a:effectLst/>
              </a:rPr>
              <a:t>. </a:t>
            </a:r>
          </a:p>
          <a:p>
            <a:r>
              <a:rPr lang="en-US" dirty="0" smtClean="0">
                <a:effectLst/>
              </a:rPr>
              <a:t>A </a:t>
            </a:r>
            <a:r>
              <a:rPr lang="en-US" dirty="0">
                <a:effectLst/>
              </a:rPr>
              <a:t>chat service that allows two people to communicate or exchange data in real time</a:t>
            </a:r>
            <a:r>
              <a:rPr lang="en-US" dirty="0" smtClean="0">
                <a:effectLst/>
              </a:rPr>
              <a:t>.</a:t>
            </a:r>
            <a:endParaRPr lang="en-US" dirty="0">
              <a:effectLst/>
            </a:endParaRPr>
          </a:p>
          <a:p>
            <a:r>
              <a:rPr lang="en-US" dirty="0">
                <a:effectLst/>
              </a:rPr>
              <a:t>A dashboard application that polls one or more services for data and presents it in a logical presentation. </a:t>
            </a:r>
          </a:p>
          <a:p>
            <a:r>
              <a:rPr lang="en-US" dirty="0" smtClean="0">
                <a:effectLst/>
              </a:rPr>
              <a:t>A </a:t>
            </a:r>
            <a:r>
              <a:rPr lang="en-US" dirty="0">
                <a:effectLst/>
              </a:rPr>
              <a:t>Silverlight application to poll a service for the latest data feeds</a:t>
            </a:r>
            <a:r>
              <a:rPr lang="en-US" dirty="0" smtClean="0">
                <a:effectLst/>
              </a:rPr>
              <a:t>.</a:t>
            </a:r>
            <a:endParaRPr lang="en-US" dirty="0"/>
          </a:p>
        </p:txBody>
      </p:sp>
    </p:spTree>
    <p:extLst>
      <p:ext uri="{BB962C8B-B14F-4D97-AF65-F5344CB8AC3E}">
        <p14:creationId xmlns:p14="http://schemas.microsoft.com/office/powerpoint/2010/main" val="3948484111"/>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 Service</a:t>
            </a:r>
            <a:endParaRPr lang="en-US" dirty="0"/>
          </a:p>
        </p:txBody>
      </p:sp>
      <p:pic>
        <p:nvPicPr>
          <p:cNvPr id="218114" name="Picture 2" descr="http://wcftutorial.net/Images/100300_SingletonFlowChart.jpg"/>
          <p:cNvPicPr>
            <a:picLocks noChangeAspect="1" noChangeArrowheads="1"/>
          </p:cNvPicPr>
          <p:nvPr/>
        </p:nvPicPr>
        <p:blipFill>
          <a:blip r:embed="rId2" cstate="print"/>
          <a:srcRect/>
          <a:stretch>
            <a:fillRect/>
          </a:stretch>
        </p:blipFill>
        <p:spPr bwMode="auto">
          <a:xfrm>
            <a:off x="611560" y="2132856"/>
            <a:ext cx="7977555" cy="3647678"/>
          </a:xfrm>
          <a:prstGeom prst="rect">
            <a:avLst/>
          </a:prstGeom>
          <a:noFill/>
        </p:spPr>
      </p:pic>
    </p:spTree>
    <p:extLst>
      <p:ext uri="{BB962C8B-B14F-4D97-AF65-F5344CB8AC3E}">
        <p14:creationId xmlns:p14="http://schemas.microsoft.com/office/powerpoint/2010/main" val="169457302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When To Choose</a:t>
            </a:r>
            <a:endParaRPr lang="en-IN" dirty="0"/>
          </a:p>
        </p:txBody>
      </p:sp>
      <p:sp>
        <p:nvSpPr>
          <p:cNvPr id="3" name="Content Placeholder 2"/>
          <p:cNvSpPr>
            <a:spLocks noGrp="1"/>
          </p:cNvSpPr>
          <p:nvPr>
            <p:ph idx="1"/>
          </p:nvPr>
        </p:nvSpPr>
        <p:spPr>
          <a:xfrm>
            <a:off x="107950" y="980728"/>
            <a:ext cx="8915400" cy="5724644"/>
          </a:xfrm>
        </p:spPr>
        <p:txBody>
          <a:bodyPr/>
          <a:lstStyle/>
          <a:p>
            <a:r>
              <a:rPr lang="en-US" sz="2000" dirty="0"/>
              <a:t>Per call</a:t>
            </a:r>
          </a:p>
          <a:p>
            <a:r>
              <a:rPr lang="en-US" sz="2000" dirty="0"/>
              <a:t>You want a stateless services.</a:t>
            </a:r>
          </a:p>
          <a:p>
            <a:r>
              <a:rPr lang="en-US" sz="2000" dirty="0"/>
              <a:t>Your service holds intensive resources like connection objects and huge memory objects.</a:t>
            </a:r>
          </a:p>
          <a:p>
            <a:r>
              <a:rPr lang="en-US" sz="2000" dirty="0"/>
              <a:t>Scalability is a prime requirement. You would like to have a scaled out architecture.</a:t>
            </a:r>
          </a:p>
          <a:p>
            <a:r>
              <a:rPr lang="en-US" sz="2000" dirty="0"/>
              <a:t>Your WCF functions are called in a single threaded model.</a:t>
            </a:r>
          </a:p>
          <a:p>
            <a:endParaRPr lang="en-US" sz="2000" dirty="0" smtClean="0"/>
          </a:p>
          <a:p>
            <a:r>
              <a:rPr lang="en-US" sz="2000" dirty="0" smtClean="0"/>
              <a:t>Per </a:t>
            </a:r>
            <a:r>
              <a:rPr lang="en-US" sz="2000" dirty="0"/>
              <a:t>session</a:t>
            </a:r>
          </a:p>
          <a:p>
            <a:r>
              <a:rPr lang="en-US" sz="2000" dirty="0"/>
              <a:t>You want to maintain states between WCF calls.</a:t>
            </a:r>
          </a:p>
          <a:p>
            <a:r>
              <a:rPr lang="en-US" sz="2000" dirty="0"/>
              <a:t>You a scaled up architecture.</a:t>
            </a:r>
          </a:p>
          <a:p>
            <a:r>
              <a:rPr lang="en-US" sz="2000" dirty="0"/>
              <a:t>Light resource references.</a:t>
            </a:r>
          </a:p>
          <a:p>
            <a:endParaRPr lang="en-US" sz="2000" dirty="0" smtClean="0"/>
          </a:p>
          <a:p>
            <a:r>
              <a:rPr lang="en-US" sz="2000" dirty="0" smtClean="0"/>
              <a:t>Single</a:t>
            </a:r>
            <a:endParaRPr lang="en-US" sz="2000" dirty="0"/>
          </a:p>
          <a:p>
            <a:r>
              <a:rPr lang="en-US" sz="2000" dirty="0"/>
              <a:t>You want share global data through your WCF service.</a:t>
            </a:r>
          </a:p>
          <a:p>
            <a:r>
              <a:rPr lang="en-US" sz="2000" dirty="0"/>
              <a:t>Scalability is not a concern.</a:t>
            </a:r>
            <a:endParaRPr lang="en-IN" sz="2000" dirty="0"/>
          </a:p>
        </p:txBody>
      </p:sp>
    </p:spTree>
    <p:extLst>
      <p:ext uri="{BB962C8B-B14F-4D97-AF65-F5344CB8AC3E}">
        <p14:creationId xmlns:p14="http://schemas.microsoft.com/office/powerpoint/2010/main" val="305208407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a:t>
            </a:r>
            <a:endParaRPr lang="en-US" dirty="0"/>
          </a:p>
        </p:txBody>
      </p:sp>
      <p:sp>
        <p:nvSpPr>
          <p:cNvPr id="3" name="Content Placeholder 2"/>
          <p:cNvSpPr>
            <a:spLocks noGrp="1"/>
          </p:cNvSpPr>
          <p:nvPr>
            <p:ph idx="1"/>
          </p:nvPr>
        </p:nvSpPr>
        <p:spPr>
          <a:xfrm>
            <a:off x="107950" y="1584325"/>
            <a:ext cx="8915400" cy="1421928"/>
          </a:xfrm>
        </p:spPr>
        <p:txBody>
          <a:bodyPr/>
          <a:lstStyle/>
          <a:p>
            <a:r>
              <a:rPr lang="en-US" dirty="0" smtClean="0"/>
              <a:t>WCF concurrency helps us configure how WCF service instances can serve multiple requests at the same time. </a:t>
            </a:r>
            <a:endParaRPr lang="en-US"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Concurrency</a:t>
            </a:r>
            <a:endParaRPr lang="en-US" dirty="0"/>
          </a:p>
        </p:txBody>
      </p:sp>
      <p:sp>
        <p:nvSpPr>
          <p:cNvPr id="3" name="Content Placeholder 2"/>
          <p:cNvSpPr>
            <a:spLocks noGrp="1"/>
          </p:cNvSpPr>
          <p:nvPr>
            <p:ph idx="1"/>
          </p:nvPr>
        </p:nvSpPr>
        <p:spPr>
          <a:xfrm>
            <a:off x="107950" y="1584325"/>
            <a:ext cx="8915400" cy="4376583"/>
          </a:xfrm>
        </p:spPr>
        <p:txBody>
          <a:bodyPr/>
          <a:lstStyle/>
          <a:p>
            <a:r>
              <a:rPr lang="en-US" b="1" dirty="0" smtClean="0"/>
              <a:t>Increase throughput</a:t>
            </a:r>
            <a:r>
              <a:rPr lang="en-US" dirty="0" smtClean="0"/>
              <a:t>: Many times you want to increase the amount of work your WCF service instance does at any moment of time. In other words, you would like to increase the throughput. Throughput means how much work a given thing can do.</a:t>
            </a:r>
          </a:p>
          <a:p>
            <a:r>
              <a:rPr lang="en-US" dirty="0" smtClean="0"/>
              <a:t>By default, a WCF service handles only one request at a given moment of time.</a:t>
            </a:r>
          </a:p>
          <a:p>
            <a:endParaRPr lang="en-US" dirty="0"/>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Concurrency</a:t>
            </a:r>
            <a:endParaRPr lang="en-US" dirty="0"/>
          </a:p>
        </p:txBody>
      </p:sp>
      <p:sp>
        <p:nvSpPr>
          <p:cNvPr id="3" name="Content Placeholder 2"/>
          <p:cNvSpPr>
            <a:spLocks noGrp="1"/>
          </p:cNvSpPr>
          <p:nvPr>
            <p:ph idx="1"/>
          </p:nvPr>
        </p:nvSpPr>
        <p:spPr>
          <a:xfrm>
            <a:off x="0" y="1004090"/>
            <a:ext cx="8915400" cy="5853910"/>
          </a:xfrm>
        </p:spPr>
        <p:txBody>
          <a:bodyPr/>
          <a:lstStyle/>
          <a:p>
            <a:r>
              <a:rPr lang="en-US" b="1" dirty="0" smtClean="0"/>
              <a:t>Integration with a legacy system</a:t>
            </a:r>
            <a:r>
              <a:rPr lang="en-US" dirty="0" smtClean="0"/>
              <a:t>: Many times your WCF services interact with legacy systems like VB6, COM, etc.</a:t>
            </a:r>
          </a:p>
          <a:p>
            <a:r>
              <a:rPr lang="en-US" dirty="0" smtClean="0"/>
              <a:t> It’s very much possible that these systems are not multithreaded, in other words they handle only one request at any given time. </a:t>
            </a:r>
          </a:p>
          <a:p>
            <a:r>
              <a:rPr lang="en-US" dirty="0" smtClean="0"/>
              <a:t>So even though your WCF service has concurrent capabilities, you would still like to handle one request at a time. </a:t>
            </a:r>
          </a:p>
          <a:p>
            <a:r>
              <a:rPr lang="en-US" dirty="0" smtClean="0"/>
              <a:t>This is achieved by using throttling in combination with WCF concurrency capabilities.</a:t>
            </a:r>
            <a:endParaRPr lang="en-US"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Concurrency</a:t>
            </a:r>
            <a:endParaRPr lang="en-US" dirty="0"/>
          </a:p>
        </p:txBody>
      </p:sp>
      <p:pic>
        <p:nvPicPr>
          <p:cNvPr id="136194" name="Picture 2" descr="http://www.codeproject.com/KB/WCF/WCFConcurrency/2.jpg"/>
          <p:cNvPicPr>
            <a:picLocks noChangeAspect="1" noChangeArrowheads="1"/>
          </p:cNvPicPr>
          <p:nvPr/>
        </p:nvPicPr>
        <p:blipFill>
          <a:blip r:embed="rId2" cstate="print"/>
          <a:srcRect/>
          <a:stretch>
            <a:fillRect/>
          </a:stretch>
        </p:blipFill>
        <p:spPr bwMode="auto">
          <a:xfrm>
            <a:off x="683568" y="2348880"/>
            <a:ext cx="8164755" cy="2639939"/>
          </a:xfrm>
          <a:prstGeom prst="rect">
            <a:avLst/>
          </a:prstGeom>
          <a:noFill/>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WCF Concurrency and Instantiation</a:t>
            </a:r>
            <a:endParaRPr lang="en-US" dirty="0"/>
          </a:p>
        </p:txBody>
      </p:sp>
      <p:pic>
        <p:nvPicPr>
          <p:cNvPr id="231426" name="Picture 2" descr="http://www.codeproject.com/KB/WCF/WCFConcurrency/3.jpg"/>
          <p:cNvPicPr>
            <a:picLocks noChangeAspect="1" noChangeArrowheads="1"/>
          </p:cNvPicPr>
          <p:nvPr/>
        </p:nvPicPr>
        <p:blipFill>
          <a:blip r:embed="rId2" cstate="print"/>
          <a:srcRect/>
          <a:stretch>
            <a:fillRect/>
          </a:stretch>
        </p:blipFill>
        <p:spPr bwMode="auto">
          <a:xfrm>
            <a:off x="1115616" y="1916832"/>
            <a:ext cx="7200800" cy="4104456"/>
          </a:xfrm>
          <a:prstGeom prst="rect">
            <a:avLst/>
          </a:prstGeom>
          <a:noFill/>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Three Types of Concurrency</a:t>
            </a:r>
            <a:endParaRPr lang="en-GB" dirty="0"/>
          </a:p>
        </p:txBody>
      </p:sp>
      <p:sp>
        <p:nvSpPr>
          <p:cNvPr id="112643" name="Rectangle 3"/>
          <p:cNvSpPr>
            <a:spLocks noGrp="1" noChangeArrowheads="1"/>
          </p:cNvSpPr>
          <p:nvPr>
            <p:ph type="body" idx="1"/>
          </p:nvPr>
        </p:nvSpPr>
        <p:spPr>
          <a:xfrm>
            <a:off x="107950" y="1584325"/>
            <a:ext cx="8915400" cy="2432050"/>
          </a:xfrm>
        </p:spPr>
        <p:txBody>
          <a:bodyPr/>
          <a:lstStyle/>
          <a:p>
            <a:r>
              <a:rPr lang="en-GB"/>
              <a:t>Multiple</a:t>
            </a:r>
          </a:p>
          <a:p>
            <a:pPr lvl="3"/>
            <a:endParaRPr lang="en-GB"/>
          </a:p>
          <a:p>
            <a:r>
              <a:rPr lang="en-GB"/>
              <a:t>Reentrant</a:t>
            </a:r>
          </a:p>
          <a:p>
            <a:pPr lvl="3"/>
            <a:endParaRPr lang="en-GB"/>
          </a:p>
          <a:p>
            <a:r>
              <a:rPr lang="en-GB"/>
              <a:t>Single</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Concurrency - Single</a:t>
            </a:r>
            <a:endParaRPr lang="en-GB" dirty="0"/>
          </a:p>
        </p:txBody>
      </p:sp>
      <p:sp>
        <p:nvSpPr>
          <p:cNvPr id="3" name="TextBox 2"/>
          <p:cNvSpPr txBox="1"/>
          <p:nvPr/>
        </p:nvSpPr>
        <p:spPr>
          <a:xfrm>
            <a:off x="395536" y="1700808"/>
            <a:ext cx="8424936" cy="3539430"/>
          </a:xfrm>
          <a:prstGeom prst="rect">
            <a:avLst/>
          </a:prstGeom>
          <a:noFill/>
        </p:spPr>
        <p:txBody>
          <a:bodyPr wrap="square" rtlCol="0">
            <a:spAutoFit/>
          </a:bodyPr>
          <a:lstStyle/>
          <a:p>
            <a:r>
              <a:rPr lang="en-US" sz="2800" b="1" dirty="0" smtClean="0"/>
              <a:t>Single</a:t>
            </a:r>
            <a:r>
              <a:rPr lang="en-US" sz="2800" dirty="0" smtClean="0"/>
              <a:t>: A single request has access to the WCF service object at a given moment of time. </a:t>
            </a:r>
          </a:p>
          <a:p>
            <a:endParaRPr lang="en-US" sz="2800" dirty="0" smtClean="0"/>
          </a:p>
          <a:p>
            <a:r>
              <a:rPr lang="en-US" sz="2800" dirty="0" smtClean="0"/>
              <a:t>So only one request will be processed at any given moment of time. </a:t>
            </a:r>
          </a:p>
          <a:p>
            <a:endParaRPr lang="en-US" sz="2800" dirty="0" smtClean="0"/>
          </a:p>
          <a:p>
            <a:r>
              <a:rPr lang="en-US" sz="2800" dirty="0" smtClean="0"/>
              <a:t>The other requests have to wait until the request processed by the WCF service is completed.</a:t>
            </a:r>
            <a:endParaRPr lang="en-US" sz="2800"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Concurrency - Multiple</a:t>
            </a:r>
            <a:endParaRPr lang="en-GB" dirty="0"/>
          </a:p>
        </p:txBody>
      </p:sp>
      <p:sp>
        <p:nvSpPr>
          <p:cNvPr id="3" name="TextBox 2"/>
          <p:cNvSpPr txBox="1"/>
          <p:nvPr/>
        </p:nvSpPr>
        <p:spPr>
          <a:xfrm>
            <a:off x="395536" y="1700808"/>
            <a:ext cx="8424936" cy="4832092"/>
          </a:xfrm>
          <a:prstGeom prst="rect">
            <a:avLst/>
          </a:prstGeom>
          <a:noFill/>
        </p:spPr>
        <p:txBody>
          <a:bodyPr wrap="square" rtlCol="0">
            <a:spAutoFit/>
          </a:bodyPr>
          <a:lstStyle/>
          <a:p>
            <a:r>
              <a:rPr lang="en-US" sz="2800" b="1" dirty="0" smtClean="0"/>
              <a:t>Multiple</a:t>
            </a:r>
            <a:r>
              <a:rPr lang="en-US" sz="2800" dirty="0" smtClean="0"/>
              <a:t>: In this scenario, multiple requests can be handled by the WCF service object at any given moment of time. </a:t>
            </a:r>
          </a:p>
          <a:p>
            <a:endParaRPr lang="en-US" sz="2800" dirty="0" smtClean="0"/>
          </a:p>
          <a:p>
            <a:r>
              <a:rPr lang="en-US" sz="2800" dirty="0" smtClean="0"/>
              <a:t>In other words, requests are processed at the same time by spawning multiple threads on the WCF server object. </a:t>
            </a:r>
          </a:p>
          <a:p>
            <a:endParaRPr lang="en-US" sz="2800" dirty="0" smtClean="0"/>
          </a:p>
          <a:p>
            <a:r>
              <a:rPr lang="en-US" sz="2800" dirty="0" smtClean="0"/>
              <a:t>So you have great throughput here but you need to ensure concurrency issues related to WCF server objects.</a:t>
            </a:r>
            <a:endParaRPr lang="en-US" sz="28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870950" cy="701731"/>
          </a:xfrm>
        </p:spPr>
        <p:txBody>
          <a:bodyPr/>
          <a:lstStyle/>
          <a:p>
            <a:r>
              <a:rPr lang="en-US" dirty="0">
                <a:effectLst/>
              </a:rPr>
              <a:t>Features of </a:t>
            </a:r>
            <a:r>
              <a:rPr lang="en-US" dirty="0" smtClean="0">
                <a:effectLst/>
              </a:rPr>
              <a:t>WCF</a:t>
            </a:r>
            <a:endParaRPr lang="en-US" dirty="0"/>
          </a:p>
        </p:txBody>
      </p:sp>
      <p:sp>
        <p:nvSpPr>
          <p:cNvPr id="3" name="Content Placeholder 2"/>
          <p:cNvSpPr>
            <a:spLocks noGrp="1"/>
          </p:cNvSpPr>
          <p:nvPr>
            <p:ph idx="1"/>
          </p:nvPr>
        </p:nvSpPr>
        <p:spPr>
          <a:xfrm>
            <a:off x="228600" y="692696"/>
            <a:ext cx="8807896" cy="7035772"/>
          </a:xfrm>
        </p:spPr>
        <p:txBody>
          <a:bodyPr/>
          <a:lstStyle/>
          <a:p>
            <a:r>
              <a:rPr lang="en-US" b="1" dirty="0">
                <a:effectLst/>
              </a:rPr>
              <a:t>Service Orientation</a:t>
            </a:r>
            <a:r>
              <a:rPr lang="en-US" dirty="0">
                <a:effectLst/>
              </a:rPr>
              <a:t> </a:t>
            </a:r>
            <a:endParaRPr lang="en-US" dirty="0" smtClean="0">
              <a:effectLst/>
            </a:endParaRPr>
          </a:p>
          <a:p>
            <a:r>
              <a:rPr lang="en-US" b="1" dirty="0" smtClean="0">
                <a:effectLst/>
              </a:rPr>
              <a:t>Interoperability</a:t>
            </a:r>
            <a:r>
              <a:rPr lang="en-US" dirty="0" smtClean="0">
                <a:effectLst/>
              </a:rPr>
              <a:t> </a:t>
            </a:r>
          </a:p>
          <a:p>
            <a:r>
              <a:rPr lang="en-US" b="1" dirty="0" smtClean="0">
                <a:effectLst/>
              </a:rPr>
              <a:t>Multiple </a:t>
            </a:r>
            <a:r>
              <a:rPr lang="en-US" b="1" dirty="0">
                <a:effectLst/>
              </a:rPr>
              <a:t>Message Patterns</a:t>
            </a:r>
            <a:r>
              <a:rPr lang="en-US" dirty="0">
                <a:effectLst/>
              </a:rPr>
              <a:t> </a:t>
            </a:r>
            <a:endParaRPr lang="en-US" dirty="0" smtClean="0">
              <a:effectLst/>
            </a:endParaRPr>
          </a:p>
          <a:p>
            <a:r>
              <a:rPr lang="en-US" b="1" dirty="0" smtClean="0">
                <a:effectLst/>
              </a:rPr>
              <a:t>Service Metadata</a:t>
            </a:r>
          </a:p>
          <a:p>
            <a:r>
              <a:rPr lang="en-US" b="1" dirty="0" smtClean="0">
                <a:effectLst/>
              </a:rPr>
              <a:t>Data </a:t>
            </a:r>
            <a:r>
              <a:rPr lang="en-US" b="1" dirty="0">
                <a:effectLst/>
              </a:rPr>
              <a:t>Contracts</a:t>
            </a:r>
            <a:r>
              <a:rPr lang="en-US" dirty="0">
                <a:effectLst/>
              </a:rPr>
              <a:t> </a:t>
            </a:r>
          </a:p>
          <a:p>
            <a:r>
              <a:rPr lang="en-US" b="1" dirty="0" smtClean="0">
                <a:effectLst/>
              </a:rPr>
              <a:t>Security</a:t>
            </a:r>
            <a:r>
              <a:rPr lang="en-US" dirty="0" smtClean="0">
                <a:effectLst/>
              </a:rPr>
              <a:t> </a:t>
            </a:r>
          </a:p>
          <a:p>
            <a:r>
              <a:rPr lang="en-US" b="1" dirty="0">
                <a:effectLst/>
              </a:rPr>
              <a:t>Multiple Transports and Encodings</a:t>
            </a:r>
            <a:r>
              <a:rPr lang="en-US" dirty="0">
                <a:effectLst/>
              </a:rPr>
              <a:t> </a:t>
            </a:r>
            <a:endParaRPr lang="en-US" dirty="0" smtClean="0">
              <a:effectLst/>
            </a:endParaRPr>
          </a:p>
          <a:p>
            <a:r>
              <a:rPr lang="en-US" b="1" dirty="0" smtClean="0">
                <a:effectLst/>
              </a:rPr>
              <a:t>Reliable </a:t>
            </a:r>
            <a:r>
              <a:rPr lang="en-US" b="1" dirty="0">
                <a:effectLst/>
              </a:rPr>
              <a:t>and Queued Messages</a:t>
            </a:r>
            <a:r>
              <a:rPr lang="en-US" dirty="0">
                <a:effectLst/>
              </a:rPr>
              <a:t> </a:t>
            </a:r>
            <a:endParaRPr lang="en-US" dirty="0" smtClean="0">
              <a:effectLst/>
            </a:endParaRPr>
          </a:p>
          <a:p>
            <a:r>
              <a:rPr lang="en-US" b="1" dirty="0" smtClean="0">
                <a:effectLst/>
              </a:rPr>
              <a:t>Durable Messages</a:t>
            </a:r>
          </a:p>
          <a:p>
            <a:r>
              <a:rPr lang="en-US" b="1" dirty="0" smtClean="0">
                <a:effectLst/>
              </a:rPr>
              <a:t>Transactions</a:t>
            </a:r>
            <a:r>
              <a:rPr lang="en-US" dirty="0" smtClean="0">
                <a:effectLst/>
              </a:rPr>
              <a:t> </a:t>
            </a:r>
          </a:p>
          <a:p>
            <a:r>
              <a:rPr lang="en-US" b="1" dirty="0" smtClean="0">
                <a:effectLst/>
              </a:rPr>
              <a:t>AJAX </a:t>
            </a:r>
            <a:r>
              <a:rPr lang="en-US" b="1" dirty="0">
                <a:effectLst/>
              </a:rPr>
              <a:t>and REST </a:t>
            </a:r>
            <a:r>
              <a:rPr lang="en-US" b="1" dirty="0" smtClean="0">
                <a:effectLst/>
              </a:rPr>
              <a:t>Support</a:t>
            </a:r>
          </a:p>
          <a:p>
            <a:r>
              <a:rPr lang="en-US" b="1" dirty="0" smtClean="0">
                <a:effectLst/>
              </a:rPr>
              <a:t>Extensibility</a:t>
            </a:r>
            <a:endParaRPr lang="en-US" dirty="0"/>
          </a:p>
        </p:txBody>
      </p:sp>
    </p:spTree>
    <p:extLst>
      <p:ext uri="{BB962C8B-B14F-4D97-AF65-F5344CB8AC3E}">
        <p14:creationId xmlns:p14="http://schemas.microsoft.com/office/powerpoint/2010/main" val="288750851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Concurrency - </a:t>
            </a:r>
            <a:r>
              <a:rPr lang="en-GB" dirty="0" err="1" smtClean="0"/>
              <a:t>Reentrant</a:t>
            </a:r>
            <a:endParaRPr lang="en-GB" dirty="0"/>
          </a:p>
        </p:txBody>
      </p:sp>
      <p:sp>
        <p:nvSpPr>
          <p:cNvPr id="3" name="TextBox 2"/>
          <p:cNvSpPr txBox="1"/>
          <p:nvPr/>
        </p:nvSpPr>
        <p:spPr>
          <a:xfrm>
            <a:off x="395536" y="1700808"/>
            <a:ext cx="8424936" cy="2246769"/>
          </a:xfrm>
          <a:prstGeom prst="rect">
            <a:avLst/>
          </a:prstGeom>
          <a:noFill/>
        </p:spPr>
        <p:txBody>
          <a:bodyPr wrap="square" rtlCol="0">
            <a:spAutoFit/>
          </a:bodyPr>
          <a:lstStyle/>
          <a:p>
            <a:r>
              <a:rPr lang="en-US" sz="2800" b="1" dirty="0" smtClean="0"/>
              <a:t>Reentrant</a:t>
            </a:r>
            <a:r>
              <a:rPr lang="en-US" sz="2800" dirty="0" smtClean="0"/>
              <a:t>: A single request thread has access to the WCF service object, but the thread can exit the WCF service to call another WCF service or can also call a WCF client through callback and reenter without deadlock.</a:t>
            </a:r>
            <a:endParaRPr lang="en-US" sz="2800"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Concurrency</a:t>
            </a:r>
            <a:endParaRPr lang="en-GB" dirty="0"/>
          </a:p>
        </p:txBody>
      </p:sp>
      <p:pic>
        <p:nvPicPr>
          <p:cNvPr id="233474" name="Picture 2" descr="http://www.codeproject.com/KB/WCF/WCFConcurrency/4.jpg"/>
          <p:cNvPicPr>
            <a:picLocks noChangeAspect="1" noChangeArrowheads="1"/>
          </p:cNvPicPr>
          <p:nvPr/>
        </p:nvPicPr>
        <p:blipFill>
          <a:blip r:embed="rId3" cstate="print"/>
          <a:srcRect/>
          <a:stretch>
            <a:fillRect/>
          </a:stretch>
        </p:blipFill>
        <p:spPr bwMode="auto">
          <a:xfrm>
            <a:off x="438743" y="2348880"/>
            <a:ext cx="8237707" cy="2016224"/>
          </a:xfrm>
          <a:prstGeom prst="rect">
            <a:avLst/>
          </a:prstGeom>
          <a:noFill/>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1311128"/>
          </a:xfrm>
        </p:spPr>
        <p:txBody>
          <a:bodyPr/>
          <a:lstStyle/>
          <a:p>
            <a:r>
              <a:rPr lang="en-US" dirty="0" smtClean="0"/>
              <a:t>9 combinations of Instancing and Concurrency</a:t>
            </a:r>
            <a:endParaRPr lang="en-US" dirty="0"/>
          </a:p>
        </p:txBody>
      </p:sp>
      <p:graphicFrame>
        <p:nvGraphicFramePr>
          <p:cNvPr id="6" name="Table 5"/>
          <p:cNvGraphicFramePr>
            <a:graphicFrameLocks noGrp="1"/>
          </p:cNvGraphicFramePr>
          <p:nvPr/>
        </p:nvGraphicFramePr>
        <p:xfrm>
          <a:off x="323528" y="1412775"/>
          <a:ext cx="8496944" cy="4896544"/>
        </p:xfrm>
        <a:graphic>
          <a:graphicData uri="http://schemas.openxmlformats.org/drawingml/2006/table">
            <a:tbl>
              <a:tblPr/>
              <a:tblGrid>
                <a:gridCol w="2664296"/>
                <a:gridCol w="1584176"/>
                <a:gridCol w="1355342"/>
                <a:gridCol w="2893130"/>
              </a:tblGrid>
              <a:tr h="306757">
                <a:tc rowSpan="2">
                  <a:txBody>
                    <a:bodyPr/>
                    <a:lstStyle/>
                    <a:p>
                      <a:r>
                        <a:rPr lang="en-US" sz="1800" b="1" dirty="0" err="1"/>
                        <a:t>InstanceContext</a:t>
                      </a:r>
                      <a:r>
                        <a:rPr lang="en-US" sz="1800" b="1" dirty="0"/>
                        <a:t/>
                      </a:r>
                      <a:br>
                        <a:rPr lang="en-US" sz="1800" b="1" dirty="0"/>
                      </a:br>
                      <a:r>
                        <a:rPr lang="en-US" sz="1800" b="1" dirty="0"/>
                        <a:t>Mode</a:t>
                      </a:r>
                      <a:endParaRPr lang="en-US" sz="1800" dirty="0"/>
                    </a:p>
                  </a:txBody>
                  <a:tcPr marL="8243" marR="8243" marT="4122" marB="4122" anchor="ctr">
                    <a:lnL>
                      <a:noFill/>
                    </a:lnL>
                    <a:lnR>
                      <a:noFill/>
                    </a:lnR>
                    <a:lnT>
                      <a:noFill/>
                    </a:lnT>
                    <a:lnB>
                      <a:noFill/>
                    </a:lnB>
                  </a:tcPr>
                </a:tc>
                <a:tc gridSpan="3">
                  <a:txBody>
                    <a:bodyPr/>
                    <a:lstStyle/>
                    <a:p>
                      <a:pPr algn="ctr"/>
                      <a:r>
                        <a:rPr lang="en-US" sz="1800" b="1"/>
                        <a:t>ConcurrencyMode</a:t>
                      </a:r>
                      <a:endParaRPr lang="en-US" sz="1800"/>
                    </a:p>
                  </a:txBody>
                  <a:tcPr marL="8243" marR="8243" marT="4122" marB="4122" anchor="ctr">
                    <a:lnL>
                      <a:noFill/>
                    </a:lnL>
                    <a:lnR>
                      <a:noFill/>
                    </a:lnR>
                    <a:lnT>
                      <a:noFill/>
                    </a:lnT>
                    <a:lnB>
                      <a:noFill/>
                    </a:lnB>
                  </a:tcPr>
                </a:tc>
                <a:tc hMerge="1">
                  <a:txBody>
                    <a:bodyPr/>
                    <a:lstStyle/>
                    <a:p>
                      <a:endParaRPr lang="en-US"/>
                    </a:p>
                  </a:txBody>
                  <a:tcPr/>
                </a:tc>
                <a:tc hMerge="1">
                  <a:txBody>
                    <a:bodyPr/>
                    <a:lstStyle/>
                    <a:p>
                      <a:endParaRPr lang="en-US"/>
                    </a:p>
                  </a:txBody>
                  <a:tcPr/>
                </a:tc>
              </a:tr>
              <a:tr h="604565">
                <a:tc vMerge="1">
                  <a:txBody>
                    <a:bodyPr/>
                    <a:lstStyle/>
                    <a:p>
                      <a:endParaRPr lang="en-US"/>
                    </a:p>
                  </a:txBody>
                  <a:tcPr/>
                </a:tc>
                <a:tc>
                  <a:txBody>
                    <a:bodyPr/>
                    <a:lstStyle/>
                    <a:p>
                      <a:r>
                        <a:rPr lang="en-US" sz="1800" dirty="0"/>
                        <a:t>Single (Default) </a:t>
                      </a:r>
                    </a:p>
                  </a:txBody>
                  <a:tcPr marL="8243" marR="8243" marT="4122" marB="4122" anchor="ctr">
                    <a:lnL>
                      <a:noFill/>
                    </a:lnL>
                    <a:lnR>
                      <a:noFill/>
                    </a:lnR>
                    <a:lnT>
                      <a:noFill/>
                    </a:lnT>
                    <a:lnB>
                      <a:noFill/>
                    </a:lnB>
                  </a:tcPr>
                </a:tc>
                <a:tc>
                  <a:txBody>
                    <a:bodyPr/>
                    <a:lstStyle/>
                    <a:p>
                      <a:r>
                        <a:rPr lang="en-US" sz="1800"/>
                        <a:t>Multiple</a:t>
                      </a:r>
                    </a:p>
                  </a:txBody>
                  <a:tcPr marL="8243" marR="8243" marT="4122" marB="4122" anchor="ctr">
                    <a:lnL>
                      <a:noFill/>
                    </a:lnL>
                    <a:lnR>
                      <a:noFill/>
                    </a:lnR>
                    <a:lnT>
                      <a:noFill/>
                    </a:lnT>
                    <a:lnB>
                      <a:noFill/>
                    </a:lnB>
                  </a:tcPr>
                </a:tc>
                <a:tc>
                  <a:txBody>
                    <a:bodyPr/>
                    <a:lstStyle/>
                    <a:p>
                      <a:r>
                        <a:rPr lang="en-US" sz="1800"/>
                        <a:t>Reentrant</a:t>
                      </a:r>
                    </a:p>
                  </a:txBody>
                  <a:tcPr marL="8243" marR="8243" marT="4122" marB="4122" anchor="ctr">
                    <a:lnL>
                      <a:noFill/>
                    </a:lnL>
                    <a:lnR>
                      <a:noFill/>
                    </a:lnR>
                    <a:lnT>
                      <a:noFill/>
                    </a:lnT>
                    <a:lnB>
                      <a:noFill/>
                    </a:lnB>
                  </a:tcPr>
                </a:tc>
              </a:tr>
              <a:tr h="1200180">
                <a:tc>
                  <a:txBody>
                    <a:bodyPr/>
                    <a:lstStyle/>
                    <a:p>
                      <a:r>
                        <a:rPr lang="en-US" sz="1800"/>
                        <a:t>Single</a:t>
                      </a:r>
                      <a:br>
                        <a:rPr lang="en-US" sz="1800"/>
                      </a:br>
                      <a:r>
                        <a:rPr lang="en-US" sz="1800"/>
                        <a:t>(Single instance for all client)</a:t>
                      </a:r>
                    </a:p>
                  </a:txBody>
                  <a:tcPr marL="8243" marR="8243" marT="4122" marB="4122" anchor="ctr">
                    <a:lnL>
                      <a:noFill/>
                    </a:lnL>
                    <a:lnR>
                      <a:noFill/>
                    </a:lnR>
                    <a:lnT>
                      <a:noFill/>
                    </a:lnT>
                    <a:lnB>
                      <a:noFill/>
                    </a:lnB>
                  </a:tcPr>
                </a:tc>
                <a:tc>
                  <a:txBody>
                    <a:bodyPr/>
                    <a:lstStyle/>
                    <a:p>
                      <a:r>
                        <a:rPr lang="en-US" sz="1800"/>
                        <a:t>Single thread for all clients. </a:t>
                      </a:r>
                    </a:p>
                  </a:txBody>
                  <a:tcPr marL="8243" marR="8243" marT="4122" marB="4122" anchor="ctr">
                    <a:lnL>
                      <a:noFill/>
                    </a:lnL>
                    <a:lnR>
                      <a:noFill/>
                    </a:lnR>
                    <a:lnT>
                      <a:noFill/>
                    </a:lnT>
                    <a:lnB>
                      <a:noFill/>
                    </a:lnB>
                  </a:tcPr>
                </a:tc>
                <a:tc>
                  <a:txBody>
                    <a:bodyPr/>
                    <a:lstStyle/>
                    <a:p>
                      <a:r>
                        <a:rPr lang="en-US" sz="1800"/>
                        <a:t>Multiple threads for all clients.</a:t>
                      </a:r>
                    </a:p>
                  </a:txBody>
                  <a:tcPr marL="8243" marR="8243" marT="4122" marB="4122" anchor="ctr">
                    <a:lnL>
                      <a:noFill/>
                    </a:lnL>
                    <a:lnR>
                      <a:noFill/>
                    </a:lnR>
                    <a:lnT>
                      <a:noFill/>
                    </a:lnT>
                    <a:lnB>
                      <a:noFill/>
                    </a:lnB>
                  </a:tcPr>
                </a:tc>
                <a:tc>
                  <a:txBody>
                    <a:bodyPr/>
                    <a:lstStyle/>
                    <a:p>
                      <a:r>
                        <a:rPr lang="en-US" sz="1800"/>
                        <a:t>Single threads for all clients, locks are released when calls diverted to other WCF services.</a:t>
                      </a:r>
                    </a:p>
                  </a:txBody>
                  <a:tcPr marL="8243" marR="8243" marT="4122" marB="4122" anchor="ctr">
                    <a:lnL>
                      <a:noFill/>
                    </a:lnL>
                    <a:lnR>
                      <a:noFill/>
                    </a:lnR>
                    <a:lnT>
                      <a:noFill/>
                    </a:lnT>
                    <a:lnB>
                      <a:noFill/>
                    </a:lnB>
                  </a:tcPr>
                </a:tc>
              </a:tr>
              <a:tr h="1200180">
                <a:tc>
                  <a:txBody>
                    <a:bodyPr/>
                    <a:lstStyle/>
                    <a:p>
                      <a:r>
                        <a:rPr lang="fr-FR" sz="1800"/>
                        <a:t>PerSession</a:t>
                      </a:r>
                      <a:br>
                        <a:rPr lang="fr-FR" sz="1800"/>
                      </a:br>
                      <a:r>
                        <a:rPr lang="fr-FR" sz="1800"/>
                        <a:t>(Multiple instance per client)</a:t>
                      </a:r>
                    </a:p>
                  </a:txBody>
                  <a:tcPr marL="8243" marR="8243" marT="4122" marB="4122" anchor="ctr">
                    <a:lnL>
                      <a:noFill/>
                    </a:lnL>
                    <a:lnR>
                      <a:noFill/>
                    </a:lnR>
                    <a:lnT>
                      <a:noFill/>
                    </a:lnT>
                    <a:lnB>
                      <a:noFill/>
                    </a:lnB>
                  </a:tcPr>
                </a:tc>
                <a:tc>
                  <a:txBody>
                    <a:bodyPr/>
                    <a:lstStyle/>
                    <a:p>
                      <a:r>
                        <a:rPr lang="en-US" sz="1800"/>
                        <a:t>Single thread for every client.</a:t>
                      </a:r>
                    </a:p>
                  </a:txBody>
                  <a:tcPr marL="8243" marR="8243" marT="4122" marB="4122" anchor="ctr">
                    <a:lnL>
                      <a:noFill/>
                    </a:lnL>
                    <a:lnR>
                      <a:noFill/>
                    </a:lnR>
                    <a:lnT>
                      <a:noFill/>
                    </a:lnT>
                    <a:lnB>
                      <a:noFill/>
                    </a:lnB>
                  </a:tcPr>
                </a:tc>
                <a:tc>
                  <a:txBody>
                    <a:bodyPr/>
                    <a:lstStyle/>
                    <a:p>
                      <a:r>
                        <a:rPr lang="en-US" sz="1800"/>
                        <a:t>Multiple threads for every request.</a:t>
                      </a:r>
                    </a:p>
                  </a:txBody>
                  <a:tcPr marL="8243" marR="8243" marT="4122" marB="4122" anchor="ctr">
                    <a:lnL>
                      <a:noFill/>
                    </a:lnL>
                    <a:lnR>
                      <a:noFill/>
                    </a:lnR>
                    <a:lnT>
                      <a:noFill/>
                    </a:lnT>
                    <a:lnB>
                      <a:noFill/>
                    </a:lnB>
                  </a:tcPr>
                </a:tc>
                <a:tc>
                  <a:txBody>
                    <a:bodyPr/>
                    <a:lstStyle/>
                    <a:p>
                      <a:r>
                        <a:rPr lang="en-US" sz="1800"/>
                        <a:t>Single threads for all clients, locks are released when calls diverted to other WCF services.</a:t>
                      </a:r>
                    </a:p>
                  </a:txBody>
                  <a:tcPr marL="8243" marR="8243" marT="4122" marB="4122" anchor="ctr">
                    <a:lnL>
                      <a:noFill/>
                    </a:lnL>
                    <a:lnR>
                      <a:noFill/>
                    </a:lnR>
                    <a:lnT>
                      <a:noFill/>
                    </a:lnT>
                    <a:lnB>
                      <a:noFill/>
                    </a:lnB>
                  </a:tcPr>
                </a:tc>
              </a:tr>
              <a:tr h="1584862">
                <a:tc>
                  <a:txBody>
                    <a:bodyPr/>
                    <a:lstStyle/>
                    <a:p>
                      <a:r>
                        <a:rPr lang="en-US" sz="1800"/>
                        <a:t>PerCall (Default)</a:t>
                      </a:r>
                      <a:br>
                        <a:rPr lang="en-US" sz="1800"/>
                      </a:br>
                      <a:r>
                        <a:rPr lang="en-US" sz="1800"/>
                        <a:t>(Multiple instance for every method call)</a:t>
                      </a:r>
                    </a:p>
                  </a:txBody>
                  <a:tcPr marL="8243" marR="8243" marT="4122" marB="4122" anchor="ctr">
                    <a:lnL>
                      <a:noFill/>
                    </a:lnL>
                    <a:lnR>
                      <a:noFill/>
                    </a:lnR>
                    <a:lnT>
                      <a:noFill/>
                    </a:lnT>
                    <a:lnB>
                      <a:noFill/>
                    </a:lnB>
                  </a:tcPr>
                </a:tc>
                <a:tc>
                  <a:txBody>
                    <a:bodyPr/>
                    <a:lstStyle/>
                    <a:p>
                      <a:r>
                        <a:rPr lang="en-US" sz="1800"/>
                        <a:t>Single thread for every client</a:t>
                      </a:r>
                    </a:p>
                  </a:txBody>
                  <a:tcPr marL="8243" marR="8243" marT="4122" marB="4122" anchor="ctr">
                    <a:lnL>
                      <a:noFill/>
                    </a:lnL>
                    <a:lnR>
                      <a:noFill/>
                    </a:lnR>
                    <a:lnT>
                      <a:noFill/>
                    </a:lnT>
                    <a:lnB>
                      <a:noFill/>
                    </a:lnB>
                  </a:tcPr>
                </a:tc>
                <a:tc>
                  <a:txBody>
                    <a:bodyPr/>
                    <a:lstStyle/>
                    <a:p>
                      <a:r>
                        <a:rPr lang="en-US" sz="1800"/>
                        <a:t>Single thread for every client</a:t>
                      </a:r>
                    </a:p>
                  </a:txBody>
                  <a:tcPr marL="8243" marR="8243" marT="4122" marB="4122" anchor="ctr">
                    <a:lnL>
                      <a:noFill/>
                    </a:lnL>
                    <a:lnR>
                      <a:noFill/>
                    </a:lnR>
                    <a:lnT>
                      <a:noFill/>
                    </a:lnT>
                    <a:lnB>
                      <a:noFill/>
                    </a:lnB>
                  </a:tcPr>
                </a:tc>
                <a:tc>
                  <a:txBody>
                    <a:bodyPr/>
                    <a:lstStyle/>
                    <a:p>
                      <a:r>
                        <a:rPr lang="en-US" sz="1800" dirty="0"/>
                        <a:t>Single threads for all clients, locks are released when calls diverted to other WCF services.</a:t>
                      </a:r>
                      <a:r>
                        <a:rPr lang="en-US" sz="1800" b="1" dirty="0"/>
                        <a:t/>
                      </a:r>
                      <a:br>
                        <a:rPr lang="en-US" sz="1800" b="1" dirty="0"/>
                      </a:br>
                      <a:endParaRPr lang="en-US" sz="1800" b="1" dirty="0"/>
                    </a:p>
                  </a:txBody>
                  <a:tcPr marL="8243" marR="8243" marT="4122" marB="4122" anchor="ctr">
                    <a:lnL>
                      <a:noFill/>
                    </a:lnL>
                    <a:lnR>
                      <a:noFill/>
                    </a:lnR>
                    <a:lnT>
                      <a:noFill/>
                    </a:lnT>
                    <a:lnB>
                      <a:noFill/>
                    </a:lnB>
                  </a:tcPr>
                </a:tc>
              </a:tr>
            </a:tbl>
          </a:graphicData>
        </a:graphic>
      </p:graphicFrame>
      <p:sp>
        <p:nvSpPr>
          <p:cNvPr id="2385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the same.</a:t>
            </a:r>
            <a:endParaRPr kumimoji="0" lang="en-US" sz="1300" b="1" i="0" u="none" strike="noStrike" cap="none" normalizeH="0" baseline="0" smtClean="0">
              <a:ln>
                <a:noFill/>
              </a:ln>
              <a:solidFill>
                <a:srgbClr val="157EDD"/>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smtClean="0">
                <a:ln>
                  <a:noFill/>
                </a:ln>
                <a:solidFill>
                  <a:srgbClr val="157EDD"/>
                </a:solidFill>
                <a:effectLst/>
                <a:latin typeface="Arial" pitchFamily="34" charset="0"/>
                <a:cs typeface="Arial" pitchFamily="34" charset="0"/>
              </a:rPr>
              <a:t/>
            </a:r>
            <a:br>
              <a:rPr kumimoji="0" lang="en-US" sz="1300" b="1" i="0" u="none" strike="noStrike" cap="none" normalizeH="0" baseline="0" smtClean="0">
                <a:ln>
                  <a:noFill/>
                </a:ln>
                <a:solidFill>
                  <a:srgbClr val="157EDD"/>
                </a:solidFill>
                <a:effectLst/>
                <a:latin typeface="Arial" pitchFamily="34" charset="0"/>
                <a:cs typeface="Arial" pitchFamily="34" charset="0"/>
              </a:rPr>
            </a:br>
            <a:endParaRPr kumimoji="0" lang="en-US" sz="1300" b="1" i="0" u="none" strike="noStrike" cap="none" normalizeH="0" baseline="0" smtClean="0">
              <a:ln>
                <a:noFill/>
              </a:ln>
              <a:solidFill>
                <a:srgbClr val="157EDD"/>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384175" y="1119188"/>
            <a:ext cx="7772400" cy="1300162"/>
          </a:xfrm>
        </p:spPr>
        <p:txBody>
          <a:bodyPr/>
          <a:lstStyle/>
          <a:p>
            <a:r>
              <a:rPr lang="en-GB" sz="8800" b="1" i="1"/>
              <a:t>demo</a:t>
            </a:r>
          </a:p>
        </p:txBody>
      </p:sp>
      <p:sp>
        <p:nvSpPr>
          <p:cNvPr id="96259" name="Rectangle 3"/>
          <p:cNvSpPr>
            <a:spLocks noGrp="1" noChangeArrowheads="1"/>
          </p:cNvSpPr>
          <p:nvPr>
            <p:ph type="subTitle" idx="1"/>
          </p:nvPr>
        </p:nvSpPr>
        <p:spPr>
          <a:xfrm>
            <a:off x="384175" y="4419600"/>
            <a:ext cx="7861300" cy="585788"/>
          </a:xfrm>
        </p:spPr>
        <p:txBody>
          <a:bodyPr/>
          <a:lstStyle/>
          <a:p>
            <a:r>
              <a:rPr lang="en-GB"/>
              <a:t>Windows Communication Foundation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WAS Activation</a:t>
            </a:r>
            <a:endParaRPr lang="en-GB" dirty="0"/>
          </a:p>
        </p:txBody>
      </p:sp>
      <p:sp>
        <p:nvSpPr>
          <p:cNvPr id="4" name="Content Placeholder 3"/>
          <p:cNvSpPr>
            <a:spLocks noGrp="1"/>
          </p:cNvSpPr>
          <p:nvPr>
            <p:ph idx="1"/>
          </p:nvPr>
        </p:nvSpPr>
        <p:spPr>
          <a:xfrm>
            <a:off x="107950" y="1219841"/>
            <a:ext cx="8915400" cy="3490186"/>
          </a:xfrm>
        </p:spPr>
        <p:txBody>
          <a:bodyPr/>
          <a:lstStyle/>
          <a:p>
            <a:pPr marL="447675" indent="-447675" defTabSz="914400" eaLnBrk="1" hangingPunct="1"/>
            <a:r>
              <a:rPr lang="en-US" dirty="0" smtClean="0"/>
              <a:t>Activation and health of worker process is managed by Windows Process Activation Service</a:t>
            </a:r>
          </a:p>
          <a:p>
            <a:pPr marL="833438" lvl="1" indent="-354013" defTabSz="914400" eaLnBrk="1" hangingPunct="1"/>
            <a:r>
              <a:rPr lang="en-US" dirty="0" smtClean="0">
                <a:latin typeface="Microsoft Sans Serif" pitchFamily="34" charset="0"/>
              </a:rPr>
              <a:t>Provides “external” monitoring and recycling </a:t>
            </a:r>
          </a:p>
          <a:p>
            <a:pPr marL="833438" lvl="1" indent="-354013" defTabSz="914400" eaLnBrk="1" hangingPunct="1"/>
            <a:r>
              <a:rPr lang="en-US" dirty="0" smtClean="0">
                <a:latin typeface="Microsoft Sans Serif" pitchFamily="34" charset="0"/>
              </a:rPr>
              <a:t>Activate over TCP, Named Pipe, MSMQ, or HTTP</a:t>
            </a:r>
          </a:p>
          <a:p>
            <a:pPr marL="447675" indent="-447675" defTabSz="914400" eaLnBrk="1" hangingPunct="1"/>
            <a:r>
              <a:rPr lang="en-US" dirty="0" smtClean="0"/>
              <a:t>Provides high availability, managed process for web service based applications</a:t>
            </a:r>
            <a:endParaRPr lang="en-GB" dirty="0"/>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GB" dirty="0" smtClean="0"/>
              <a:t>WAS</a:t>
            </a:r>
            <a:endParaRPr lang="en-GB" dirty="0"/>
          </a:p>
        </p:txBody>
      </p:sp>
      <p:sp>
        <p:nvSpPr>
          <p:cNvPr id="4" name="Content Placeholder 3"/>
          <p:cNvSpPr>
            <a:spLocks noGrp="1"/>
          </p:cNvSpPr>
          <p:nvPr>
            <p:ph idx="1"/>
          </p:nvPr>
        </p:nvSpPr>
        <p:spPr>
          <a:xfrm>
            <a:off x="107950" y="1142984"/>
            <a:ext cx="8915400" cy="5280993"/>
          </a:xfrm>
        </p:spPr>
        <p:txBody>
          <a:bodyPr>
            <a:normAutofit fontScale="92500"/>
          </a:bodyPr>
          <a:lstStyle/>
          <a:p>
            <a:r>
              <a:rPr lang="en-GB" dirty="0" smtClean="0"/>
              <a:t>In IIS 7.0, Windows Process Activation Service (WAS) manages application pool configuration and worker processes instead of WWW Service in IIS 6.0. This enables the same configuration and process model for HTTP and non-HTTP sites.</a:t>
            </a:r>
          </a:p>
          <a:p>
            <a:r>
              <a:rPr lang="en-GB" dirty="0" smtClean="0"/>
              <a:t>Additionally, you can run WAS without WWW Service if you do not need HTTP functionality. For example, you can manage an WCF service through a listener, such as NET.TCP, without running the WWW Service if you do not need to listen for HTTP requests in HTTP.sys.</a:t>
            </a:r>
          </a:p>
          <a:p>
            <a:pPr marL="447675" indent="-447675" defTabSz="914400" eaLnBrk="1" hangingPunct="1"/>
            <a:endParaRPr lang="en-GB"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Enabling WAS</a:t>
            </a:r>
            <a:endParaRPr lang="en-GB" dirty="0"/>
          </a:p>
        </p:txBody>
      </p:sp>
      <p:pic>
        <p:nvPicPr>
          <p:cNvPr id="73732" name="Picture 4"/>
          <p:cNvPicPr>
            <a:picLocks noChangeAspect="1" noChangeArrowheads="1"/>
          </p:cNvPicPr>
          <p:nvPr/>
        </p:nvPicPr>
        <p:blipFill>
          <a:blip r:embed="rId2" cstate="print"/>
          <a:srcRect/>
          <a:stretch>
            <a:fillRect/>
          </a:stretch>
        </p:blipFill>
        <p:spPr bwMode="auto">
          <a:xfrm>
            <a:off x="1190625" y="1081106"/>
            <a:ext cx="6762750" cy="49911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701731"/>
          </a:xfrm>
        </p:spPr>
        <p:txBody>
          <a:bodyPr/>
          <a:lstStyle/>
          <a:p>
            <a:r>
              <a:rPr lang="en-GB" dirty="0" smtClean="0"/>
              <a:t>Adding net.tcp binding to IIS 7.0</a:t>
            </a:r>
            <a:endParaRPr lang="en-GB" dirty="0"/>
          </a:p>
        </p:txBody>
      </p:sp>
      <p:sp>
        <p:nvSpPr>
          <p:cNvPr id="3" name="Content Placeholder 2"/>
          <p:cNvSpPr>
            <a:spLocks noGrp="1"/>
          </p:cNvSpPr>
          <p:nvPr>
            <p:ph idx="1"/>
          </p:nvPr>
        </p:nvSpPr>
        <p:spPr>
          <a:xfrm>
            <a:off x="107950" y="869945"/>
            <a:ext cx="8893206" cy="5630889"/>
          </a:xfrm>
        </p:spPr>
        <p:txBody>
          <a:bodyPr>
            <a:normAutofit/>
          </a:bodyPr>
          <a:lstStyle/>
          <a:p>
            <a:r>
              <a:rPr lang="en-GB" dirty="0" smtClean="0"/>
              <a:t>Add net.tcp binding to “Default Web Site”</a:t>
            </a:r>
          </a:p>
          <a:p>
            <a:pPr lvl="1"/>
            <a:r>
              <a:rPr lang="en-GB" dirty="0" smtClean="0"/>
              <a:t>appcmd.exe set site "Default Web Site" – +bindings.[protocol='net.tcp', </a:t>
            </a:r>
            <a:r>
              <a:rPr lang="en-GB" dirty="0" err="1" smtClean="0"/>
              <a:t>bindingInformation</a:t>
            </a:r>
            <a:r>
              <a:rPr lang="en-GB" dirty="0" smtClean="0"/>
              <a:t>='808:*']</a:t>
            </a:r>
          </a:p>
          <a:p>
            <a:r>
              <a:rPr lang="en-GB" dirty="0" smtClean="0"/>
              <a:t>Add a new application</a:t>
            </a:r>
          </a:p>
          <a:p>
            <a:pPr lvl="1"/>
            <a:r>
              <a:rPr lang="en-GB" dirty="0" err="1" smtClean="0"/>
              <a:t>appcmd</a:t>
            </a:r>
            <a:r>
              <a:rPr lang="en-GB" dirty="0" smtClean="0"/>
              <a:t> add app /site.name:"Default Web Site" /path:/</a:t>
            </a:r>
            <a:r>
              <a:rPr lang="en-GB" dirty="0" err="1" smtClean="0"/>
              <a:t>WasDemo</a:t>
            </a:r>
            <a:r>
              <a:rPr lang="en-GB" dirty="0" smtClean="0"/>
              <a:t> /</a:t>
            </a:r>
            <a:r>
              <a:rPr lang="en-GB" dirty="0" err="1" smtClean="0"/>
              <a:t>physicalpath</a:t>
            </a:r>
            <a:r>
              <a:rPr lang="en-GB" dirty="0" smtClean="0"/>
              <a:t>: c:\Inetpub\wwwRoot\WasApplication</a:t>
            </a:r>
          </a:p>
          <a:p>
            <a:r>
              <a:rPr lang="en-GB" dirty="0" smtClean="0"/>
              <a:t>Enable protocols for the application</a:t>
            </a:r>
          </a:p>
          <a:p>
            <a:pPr lvl="1"/>
            <a:r>
              <a:rPr lang="en-GB" dirty="0" smtClean="0"/>
              <a:t>appcmd.exe set app "Default Web Site/</a:t>
            </a:r>
            <a:r>
              <a:rPr lang="en-GB" dirty="0" err="1" smtClean="0"/>
              <a:t>WasApplication</a:t>
            </a:r>
            <a:r>
              <a:rPr lang="en-GB" dirty="0" smtClean="0"/>
              <a:t>" /</a:t>
            </a:r>
            <a:r>
              <a:rPr lang="en-GB" dirty="0" err="1" smtClean="0"/>
              <a:t>enabledProtocols</a:t>
            </a:r>
            <a:r>
              <a:rPr lang="en-GB" dirty="0" smtClean="0"/>
              <a:t>: </a:t>
            </a:r>
            <a:r>
              <a:rPr lang="en-GB" dirty="0" err="1" smtClean="0"/>
              <a:t>http,net.pipe,net.tcp,net.msmq</a:t>
            </a:r>
            <a:r>
              <a:rPr lang="en-GB" dirty="0" smtClean="0"/>
              <a:t> </a:t>
            </a:r>
            <a:endParaRPr lang="en-GB" dirty="0"/>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384175" y="1119188"/>
            <a:ext cx="7772400" cy="1300162"/>
          </a:xfrm>
        </p:spPr>
        <p:txBody>
          <a:bodyPr/>
          <a:lstStyle/>
          <a:p>
            <a:r>
              <a:rPr lang="en-GB" sz="8800" b="1" i="1"/>
              <a:t>demo</a:t>
            </a:r>
          </a:p>
        </p:txBody>
      </p:sp>
      <p:sp>
        <p:nvSpPr>
          <p:cNvPr id="96259" name="Rectangle 3"/>
          <p:cNvSpPr>
            <a:spLocks noGrp="1" noChangeArrowheads="1"/>
          </p:cNvSpPr>
          <p:nvPr>
            <p:ph type="subTitle" idx="1"/>
          </p:nvPr>
        </p:nvSpPr>
        <p:spPr>
          <a:xfrm>
            <a:off x="384175" y="4419600"/>
            <a:ext cx="7861300" cy="585788"/>
          </a:xfrm>
        </p:spPr>
        <p:txBody>
          <a:bodyPr/>
          <a:lstStyle/>
          <a:p>
            <a:r>
              <a:rPr lang="en-GB"/>
              <a:t>Windows Communication Foundation</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Throttlling</a:t>
            </a:r>
            <a:endParaRPr lang="en-US" dirty="0"/>
          </a:p>
        </p:txBody>
      </p:sp>
      <p:sp>
        <p:nvSpPr>
          <p:cNvPr id="3" name="Content Placeholder 2"/>
          <p:cNvSpPr>
            <a:spLocks noGrp="1"/>
          </p:cNvSpPr>
          <p:nvPr>
            <p:ph idx="1"/>
          </p:nvPr>
        </p:nvSpPr>
        <p:spPr>
          <a:xfrm>
            <a:off x="107950" y="1584325"/>
            <a:ext cx="8915400" cy="4007251"/>
          </a:xfrm>
        </p:spPr>
        <p:txBody>
          <a:bodyPr/>
          <a:lstStyle/>
          <a:p>
            <a:r>
              <a:rPr lang="en-US" dirty="0"/>
              <a:t>WCF throttling helps you to put an upper limit on the number of concurrent calls, WCF instances, and concurrent sessions</a:t>
            </a:r>
            <a:r>
              <a:rPr lang="en-US" dirty="0" smtClean="0"/>
              <a:t>.</a:t>
            </a:r>
          </a:p>
          <a:p>
            <a:r>
              <a:rPr lang="en-US" dirty="0" smtClean="0"/>
              <a:t>WCF </a:t>
            </a:r>
            <a:r>
              <a:rPr lang="en-US" dirty="0"/>
              <a:t>provides three ways by which you can define upper limits</a:t>
            </a:r>
            <a:r>
              <a:rPr lang="en-US" dirty="0" smtClean="0"/>
              <a:t>:</a:t>
            </a:r>
          </a:p>
          <a:p>
            <a:pPr lvl="1"/>
            <a:r>
              <a:rPr lang="en-US" dirty="0" err="1" smtClean="0"/>
              <a:t>MaxConcurrentCalls</a:t>
            </a:r>
            <a:r>
              <a:rPr lang="en-US" dirty="0"/>
              <a:t>, </a:t>
            </a:r>
            <a:endParaRPr lang="en-US" dirty="0" smtClean="0"/>
          </a:p>
          <a:p>
            <a:pPr lvl="1"/>
            <a:r>
              <a:rPr lang="en-US" dirty="0" err="1" smtClean="0"/>
              <a:t>MaxConcurrentInstances</a:t>
            </a:r>
            <a:r>
              <a:rPr lang="en-US" dirty="0" smtClean="0"/>
              <a:t>,</a:t>
            </a:r>
          </a:p>
          <a:p>
            <a:pPr lvl="1"/>
            <a:r>
              <a:rPr lang="en-US" dirty="0" err="1" smtClean="0"/>
              <a:t>MaxConcurrentSessions</a:t>
            </a:r>
            <a:r>
              <a:rPr lang="en-US" dirty="0"/>
              <a:t>.</a:t>
            </a:r>
          </a:p>
        </p:txBody>
      </p:sp>
    </p:spTree>
    <p:extLst>
      <p:ext uri="{BB962C8B-B14F-4D97-AF65-F5344CB8AC3E}">
        <p14:creationId xmlns:p14="http://schemas.microsoft.com/office/powerpoint/2010/main" val="700432767"/>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23.2|35.9"/>
</p:tagLst>
</file>

<file path=ppt/theme/theme1.xml><?xml version="1.0" encoding="utf-8"?>
<a:theme xmlns:a="http://schemas.openxmlformats.org/drawingml/2006/main" name="Webcast Template - MSDN">
  <a:themeElements>
    <a:clrScheme name="Webcast Template - MSDN 1">
      <a:dk1>
        <a:srgbClr val="000000"/>
      </a:dk1>
      <a:lt1>
        <a:srgbClr val="FFFFFF"/>
      </a:lt1>
      <a:dk2>
        <a:srgbClr val="00478E"/>
      </a:dk2>
      <a:lt2>
        <a:srgbClr val="FFD34F"/>
      </a:lt2>
      <a:accent1>
        <a:srgbClr val="FCEB98"/>
      </a:accent1>
      <a:accent2>
        <a:srgbClr val="EB7C35"/>
      </a:accent2>
      <a:accent3>
        <a:srgbClr val="AAB1C6"/>
      </a:accent3>
      <a:accent4>
        <a:srgbClr val="DADADA"/>
      </a:accent4>
      <a:accent5>
        <a:srgbClr val="FDF3CA"/>
      </a:accent5>
      <a:accent6>
        <a:srgbClr val="D5702F"/>
      </a:accent6>
      <a:hlink>
        <a:srgbClr val="FFCC00"/>
      </a:hlink>
      <a:folHlink>
        <a:srgbClr val="6294CD"/>
      </a:folHlink>
    </a:clrScheme>
    <a:fontScheme name="Webcast Template - MSD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ebcast Template - MSDN 1">
        <a:dk1>
          <a:srgbClr val="000000"/>
        </a:dk1>
        <a:lt1>
          <a:srgbClr val="FFFFFF"/>
        </a:lt1>
        <a:dk2>
          <a:srgbClr val="00478E"/>
        </a:dk2>
        <a:lt2>
          <a:srgbClr val="FFD34F"/>
        </a:lt2>
        <a:accent1>
          <a:srgbClr val="FCEB98"/>
        </a:accent1>
        <a:accent2>
          <a:srgbClr val="EB7C35"/>
        </a:accent2>
        <a:accent3>
          <a:srgbClr val="AAB1C6"/>
        </a:accent3>
        <a:accent4>
          <a:srgbClr val="DADADA"/>
        </a:accent4>
        <a:accent5>
          <a:srgbClr val="FDF3CA"/>
        </a:accent5>
        <a:accent6>
          <a:srgbClr val="D5702F"/>
        </a:accent6>
        <a:hlink>
          <a:srgbClr val="FFCC00"/>
        </a:hlink>
        <a:folHlink>
          <a:srgbClr val="6294C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chEd 2005">
  <a:themeElements>
    <a:clrScheme name="TechEd 2005 1">
      <a:dk1>
        <a:srgbClr val="000000"/>
      </a:dk1>
      <a:lt1>
        <a:srgbClr val="FFFFFF"/>
      </a:lt1>
      <a:dk2>
        <a:srgbClr val="024684"/>
      </a:dk2>
      <a:lt2>
        <a:srgbClr val="FFCC29"/>
      </a:lt2>
      <a:accent1>
        <a:srgbClr val="FCEB98"/>
      </a:accent1>
      <a:accent2>
        <a:srgbClr val="FA7438"/>
      </a:accent2>
      <a:accent3>
        <a:srgbClr val="AAB0C2"/>
      </a:accent3>
      <a:accent4>
        <a:srgbClr val="DADADA"/>
      </a:accent4>
      <a:accent5>
        <a:srgbClr val="FDF3CA"/>
      </a:accent5>
      <a:accent6>
        <a:srgbClr val="E36832"/>
      </a:accent6>
      <a:hlink>
        <a:srgbClr val="66CC66"/>
      </a:hlink>
      <a:folHlink>
        <a:srgbClr val="6699FF"/>
      </a:folHlink>
    </a:clrScheme>
    <a:fontScheme name="TechEd 200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chEd 2005 1">
        <a:dk1>
          <a:srgbClr val="000000"/>
        </a:dk1>
        <a:lt1>
          <a:srgbClr val="FFFFFF"/>
        </a:lt1>
        <a:dk2>
          <a:srgbClr val="024684"/>
        </a:dk2>
        <a:lt2>
          <a:srgbClr val="FFCC29"/>
        </a:lt2>
        <a:accent1>
          <a:srgbClr val="FCEB98"/>
        </a:accent1>
        <a:accent2>
          <a:srgbClr val="FA7438"/>
        </a:accent2>
        <a:accent3>
          <a:srgbClr val="AAB0C2"/>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EE9A3EF2408240AA650C1CE9E1D9C0" ma:contentTypeVersion="0" ma:contentTypeDescription="Create a new document." ma:contentTypeScope="" ma:versionID="ebbca500631829ffb0ecb36fadccdb6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4244DA-31F3-4102-A4F9-E5262FB6D7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CB73B174-559E-44B9-B1C0-ED2AF04B1B29}">
  <ds:schemaRefs>
    <ds:schemaRef ds:uri="http://schemas.microsoft.com/office/2006/documentManagement/types"/>
    <ds:schemaRef ds:uri="http://purl.org/dc/dcmitype/"/>
    <ds:schemaRef ds:uri="http://purl.org/dc/terms/"/>
    <ds:schemaRef ds:uri="http://www.w3.org/XML/1998/namespace"/>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D5B8D0A-9198-4A4F-85BA-4BEC0B930D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DN-060208-AVora-1032289497</Template>
  <TotalTime>4175</TotalTime>
  <Words>7121</Words>
  <Application>Microsoft Office PowerPoint</Application>
  <PresentationFormat>On-screen Show (4:3)</PresentationFormat>
  <Paragraphs>974</Paragraphs>
  <Slides>137</Slides>
  <Notes>38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137</vt:i4>
      </vt:variant>
    </vt:vector>
  </HeadingPairs>
  <TitlesOfParts>
    <vt:vector size="149" baseType="lpstr">
      <vt:lpstr>Arial</vt:lpstr>
      <vt:lpstr>Consolas</vt:lpstr>
      <vt:lpstr>Franklin Gothic Medium</vt:lpstr>
      <vt:lpstr>Lucida Console</vt:lpstr>
      <vt:lpstr>Microsoft Sans Serif</vt:lpstr>
      <vt:lpstr>Segoe</vt:lpstr>
      <vt:lpstr>Segoe UI</vt:lpstr>
      <vt:lpstr>Wingdings</vt:lpstr>
      <vt:lpstr>Wingdings 2</vt:lpstr>
      <vt:lpstr>Webcast Template - MSDN</vt:lpstr>
      <vt:lpstr>TechEd 2005</vt:lpstr>
      <vt:lpstr>Visio</vt:lpstr>
      <vt:lpstr>Windows Communication Foundation</vt:lpstr>
      <vt:lpstr>Agenda</vt:lpstr>
      <vt:lpstr>PowerPoint Presentation</vt:lpstr>
      <vt:lpstr>PowerPoint Presentation</vt:lpstr>
      <vt:lpstr>What is WCF?</vt:lpstr>
      <vt:lpstr>PowerPoint Presentation</vt:lpstr>
      <vt:lpstr>What is WCF?</vt:lpstr>
      <vt:lpstr>WCF Scenarios</vt:lpstr>
      <vt:lpstr>Features of WCF</vt:lpstr>
      <vt:lpstr>WCF Architecture</vt:lpstr>
      <vt:lpstr>PowerPoint Presentation</vt:lpstr>
      <vt:lpstr>Contracts </vt:lpstr>
      <vt:lpstr>Service Contracts </vt:lpstr>
      <vt:lpstr>Data Contracts </vt:lpstr>
      <vt:lpstr>Message Contracts </vt:lpstr>
      <vt:lpstr>Fault Contract</vt:lpstr>
      <vt:lpstr>Policies and Binding </vt:lpstr>
      <vt:lpstr>Service Runtime</vt:lpstr>
      <vt:lpstr>Service Runtime</vt:lpstr>
      <vt:lpstr>Messaging</vt:lpstr>
      <vt:lpstr>Messaging</vt:lpstr>
      <vt:lpstr>Activation and Hosting</vt:lpstr>
      <vt:lpstr>Activation and Hosting</vt:lpstr>
      <vt:lpstr>WCF Client and Metadata</vt:lpstr>
      <vt:lpstr>WCF Client and Metadata</vt:lpstr>
      <vt:lpstr>WCF Client and Metadata</vt:lpstr>
      <vt:lpstr>WCF Client and Metadata</vt:lpstr>
      <vt:lpstr>Metadata</vt:lpstr>
      <vt:lpstr>Clients and Services</vt:lpstr>
      <vt:lpstr>End Point</vt:lpstr>
      <vt:lpstr>Address</vt:lpstr>
      <vt:lpstr>Binding</vt:lpstr>
      <vt:lpstr>Binding</vt:lpstr>
      <vt:lpstr>Binding</vt:lpstr>
      <vt:lpstr>Binding</vt:lpstr>
      <vt:lpstr>BasicHttpBinding</vt:lpstr>
      <vt:lpstr>WSHttpBinding</vt:lpstr>
      <vt:lpstr>WSDualHttpBinding</vt:lpstr>
      <vt:lpstr>WSFederationHttpBinding</vt:lpstr>
      <vt:lpstr>NetTcpBinding</vt:lpstr>
      <vt:lpstr>NetNamedPipeBinding</vt:lpstr>
      <vt:lpstr>NetMsmqBinding</vt:lpstr>
      <vt:lpstr>NetPeerTcpBinding</vt:lpstr>
      <vt:lpstr>Service Contract</vt:lpstr>
      <vt:lpstr>Service Contract: OneWay</vt:lpstr>
      <vt:lpstr>Service Contract: Duplex</vt:lpstr>
      <vt:lpstr>Service Contract: Faults</vt:lpstr>
      <vt:lpstr>Data Contract</vt:lpstr>
      <vt:lpstr>Message Pattern</vt:lpstr>
      <vt:lpstr>Message Pattern</vt:lpstr>
      <vt:lpstr>Message Pattern</vt:lpstr>
      <vt:lpstr>Message Contract</vt:lpstr>
      <vt:lpstr>Bindings</vt:lpstr>
      <vt:lpstr>Standard Bindings</vt:lpstr>
      <vt:lpstr>Interop Bindings</vt:lpstr>
      <vt:lpstr>Choosing Bindings</vt:lpstr>
      <vt:lpstr>Binding and Behavior</vt:lpstr>
      <vt:lpstr>Addresses</vt:lpstr>
      <vt:lpstr>Service Hosting Options</vt:lpstr>
      <vt:lpstr>Service Hosting Options</vt:lpstr>
      <vt:lpstr>WCF Hosting</vt:lpstr>
      <vt:lpstr>WCF Hosting</vt:lpstr>
      <vt:lpstr>Service Hosting</vt:lpstr>
      <vt:lpstr>Service Configuration</vt:lpstr>
      <vt:lpstr>Windows Activation Service</vt:lpstr>
      <vt:lpstr>PowerPoint Presentation</vt:lpstr>
      <vt:lpstr>Windows Service</vt:lpstr>
      <vt:lpstr>Bindings and Channel Stack</vt:lpstr>
      <vt:lpstr>demo</vt:lpstr>
      <vt:lpstr>Behaviours</vt:lpstr>
      <vt:lpstr>PowerPoint Presentation</vt:lpstr>
      <vt:lpstr>PowerPoint Presentation</vt:lpstr>
      <vt:lpstr>Instancing</vt:lpstr>
      <vt:lpstr>Per call Service</vt:lpstr>
      <vt:lpstr>Per Call Service</vt:lpstr>
      <vt:lpstr>Per Call Service</vt:lpstr>
      <vt:lpstr>PowerPoint Presentation</vt:lpstr>
      <vt:lpstr>Per Session</vt:lpstr>
      <vt:lpstr>Session Timeout</vt:lpstr>
      <vt:lpstr>Singleton Service</vt:lpstr>
      <vt:lpstr>When To Choose</vt:lpstr>
      <vt:lpstr>Concurrency</vt:lpstr>
      <vt:lpstr>Reasons For Concurrency</vt:lpstr>
      <vt:lpstr>Reasons For Concurrency</vt:lpstr>
      <vt:lpstr>Reasons For Concurrency</vt:lpstr>
      <vt:lpstr>WCF Concurrency and Instantiation</vt:lpstr>
      <vt:lpstr>Three Types of Concurrency</vt:lpstr>
      <vt:lpstr>Concurrency - Single</vt:lpstr>
      <vt:lpstr>Concurrency - Multiple</vt:lpstr>
      <vt:lpstr>Concurrency - Reentrant</vt:lpstr>
      <vt:lpstr>Concurrency</vt:lpstr>
      <vt:lpstr>9 combinations of Instancing and Concurrency</vt:lpstr>
      <vt:lpstr>demo</vt:lpstr>
      <vt:lpstr>WAS Activation</vt:lpstr>
      <vt:lpstr>WAS</vt:lpstr>
      <vt:lpstr>Enabling WAS</vt:lpstr>
      <vt:lpstr>Adding net.tcp binding to IIS 7.0</vt:lpstr>
      <vt:lpstr>demo</vt:lpstr>
      <vt:lpstr>Throttlling</vt:lpstr>
      <vt:lpstr>Throttling</vt:lpstr>
      <vt:lpstr>Throttling</vt:lpstr>
      <vt:lpstr>Default values for WCF throttling </vt:lpstr>
      <vt:lpstr>WCF Debugging</vt:lpstr>
      <vt:lpstr>WCF Security</vt:lpstr>
      <vt:lpstr>Key Security Features</vt:lpstr>
      <vt:lpstr>Scope of WCF Security</vt:lpstr>
      <vt:lpstr>Bindings and Behaviours</vt:lpstr>
      <vt:lpstr>Transfer Security / Security Mode</vt:lpstr>
      <vt:lpstr>Transport Security</vt:lpstr>
      <vt:lpstr>Transport Security</vt:lpstr>
      <vt:lpstr>Transport Security</vt:lpstr>
      <vt:lpstr>Transport Security</vt:lpstr>
      <vt:lpstr>Message Security</vt:lpstr>
      <vt:lpstr>Message Security</vt:lpstr>
      <vt:lpstr>Message Security</vt:lpstr>
      <vt:lpstr>Message Security</vt:lpstr>
      <vt:lpstr>Message Security – Protection Levels  </vt:lpstr>
      <vt:lpstr>Message Security</vt:lpstr>
      <vt:lpstr>Service Configuration</vt:lpstr>
      <vt:lpstr>Transport Credential Types</vt:lpstr>
      <vt:lpstr>Message Client Credential Types</vt:lpstr>
      <vt:lpstr>Enabling SSL </vt:lpstr>
      <vt:lpstr>Enabling SSL </vt:lpstr>
      <vt:lpstr>Enabling SSL </vt:lpstr>
      <vt:lpstr>Enabling SSL </vt:lpstr>
      <vt:lpstr>Essenial Steps in tracing</vt:lpstr>
      <vt:lpstr>Setting Trace Level</vt:lpstr>
      <vt:lpstr>Configuring Tracing</vt:lpstr>
      <vt:lpstr>Generate Certificate</vt:lpstr>
      <vt:lpstr>Generate Certificate</vt:lpstr>
      <vt:lpstr>PowerPoint Presentation</vt:lpstr>
      <vt:lpstr>Run MMC to view cerificates</vt:lpstr>
      <vt:lpstr>PowerPoint Presentation</vt:lpstr>
      <vt:lpstr>PowerPoint Presentation</vt:lpstr>
      <vt:lpstr>Specify the certification path and mode in the WCF service web.config file </vt:lpstr>
      <vt:lpstr>&lt;serviceCredentials&gt;   &lt;clientCertificate&gt;     &lt;authentication certificateValidationMode="PeerTrust"/&gt;   &lt;/clientCertificate&gt;   &lt;serviceCertificate findValue="WCfServer"      storeLocation="CurrentUser"      storeName="My"      x509FindType="FindBySubjectName" /&gt; &lt;/serviceCredentials&gt;</vt:lpstr>
      <vt:lpstr>Throttling</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Communication Foundation (WCF) Kick-Start</dc:title>
  <dc:creator>David Allen</dc:creator>
  <cp:lastModifiedBy>Parameswari Bala</cp:lastModifiedBy>
  <cp:revision>367</cp:revision>
  <dcterms:created xsi:type="dcterms:W3CDTF">2006-05-13T14:33:42Z</dcterms:created>
  <dcterms:modified xsi:type="dcterms:W3CDTF">2019-02-08T01:00:03Z</dcterms:modified>
</cp:coreProperties>
</file>